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75" r:id="rId1"/>
  </p:sldMasterIdLst>
  <p:notesMasterIdLst>
    <p:notesMasterId r:id="rId9"/>
  </p:notesMasterIdLst>
  <p:handoutMasterIdLst>
    <p:handoutMasterId r:id="rId10"/>
  </p:handoutMasterIdLst>
  <p:sldIdLst>
    <p:sldId id="513" r:id="rId2"/>
    <p:sldId id="496" r:id="rId3"/>
    <p:sldId id="518" r:id="rId4"/>
    <p:sldId id="514" r:id="rId5"/>
    <p:sldId id="516" r:id="rId6"/>
    <p:sldId id="515" r:id="rId7"/>
    <p:sldId id="517" r:id="rId8"/>
  </p:sldIdLst>
  <p:sldSz cx="9144000" cy="6858000" type="screen4x3"/>
  <p:notesSz cx="10020300" cy="6888163"/>
  <p:custDataLst>
    <p:tags r:id="rId11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B9"/>
    <a:srgbClr val="F7F7B9"/>
    <a:srgbClr val="5C7FBD"/>
    <a:srgbClr val="5F5A80"/>
    <a:srgbClr val="F1EB99"/>
    <a:srgbClr val="98B954"/>
    <a:srgbClr val="0066CC"/>
    <a:srgbClr val="669900"/>
    <a:srgbClr val="00939E"/>
    <a:srgbClr val="0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4958" autoAdjust="0"/>
  </p:normalViewPr>
  <p:slideViewPr>
    <p:cSldViewPr>
      <p:cViewPr>
        <p:scale>
          <a:sx n="75" d="100"/>
          <a:sy n="75" d="100"/>
        </p:scale>
        <p:origin x="-2298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F55B5-A5F2-41A1-BF3D-C9562B5BB9E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E9276EB-1E8B-431A-91BA-971CB3F15015}">
      <dgm:prSet phldrT="[Texto]" custT="1"/>
      <dgm:spPr>
        <a:solidFill>
          <a:schemeClr val="tx2">
            <a:lumMod val="75000"/>
          </a:schemeClr>
        </a:solidFill>
        <a:ln w="635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s-ES" sz="800" b="0" noProof="0" dirty="0" smtClean="0">
              <a:latin typeface="+mj-lt"/>
            </a:rPr>
            <a:t>Macro</a:t>
          </a:r>
          <a:endParaRPr lang="es-ES" sz="800" b="0" noProof="0" dirty="0">
            <a:latin typeface="+mj-lt"/>
          </a:endParaRPr>
        </a:p>
      </dgm:t>
    </dgm:pt>
    <dgm:pt modelId="{0223E029-A572-4508-A053-88AA89095699}" type="parTrans" cxnId="{6DD249BC-5D2D-45E2-81B1-6A75EF25077D}">
      <dgm:prSet/>
      <dgm:spPr/>
      <dgm:t>
        <a:bodyPr/>
        <a:lstStyle/>
        <a:p>
          <a:endParaRPr lang="ca-ES"/>
        </a:p>
      </dgm:t>
    </dgm:pt>
    <dgm:pt modelId="{CAC26A3C-76F1-4A70-BAC7-0AD8CA6ACB81}" type="sibTrans" cxnId="{6DD249BC-5D2D-45E2-81B1-6A75EF25077D}">
      <dgm:prSet/>
      <dgm:spPr/>
      <dgm:t>
        <a:bodyPr/>
        <a:lstStyle/>
        <a:p>
          <a:endParaRPr lang="ca-ES"/>
        </a:p>
      </dgm:t>
    </dgm:pt>
    <dgm:pt modelId="{EBD9C133-4BBC-4603-8978-A7E34226C1FB}">
      <dgm:prSet phldrT="[Texto]" custT="1"/>
      <dgm:spPr>
        <a:solidFill>
          <a:schemeClr val="tx2">
            <a:lumMod val="75000"/>
          </a:schemeClr>
        </a:solidFill>
        <a:ln w="6350">
          <a:solidFill>
            <a:schemeClr val="bg1"/>
          </a:solidFill>
        </a:ln>
      </dgm:spPr>
      <dgm:t>
        <a:bodyPr lIns="36000" rIns="36000"/>
        <a:lstStyle/>
        <a:p>
          <a:r>
            <a:rPr lang="es-ES" sz="800" b="0" noProof="0" dirty="0" smtClean="0">
              <a:solidFill>
                <a:schemeClr val="bg1"/>
              </a:solidFill>
              <a:latin typeface="+mj-lt"/>
            </a:rPr>
            <a:t>Estudio microscópico</a:t>
          </a:r>
          <a:endParaRPr lang="es-ES" sz="800" b="0" noProof="0" dirty="0">
            <a:solidFill>
              <a:schemeClr val="bg1"/>
            </a:solidFill>
            <a:latin typeface="+mj-lt"/>
          </a:endParaRPr>
        </a:p>
      </dgm:t>
    </dgm:pt>
    <dgm:pt modelId="{537FB672-9495-489D-A851-1EFA13D592C5}" type="parTrans" cxnId="{3D20D877-E9B4-42B0-9ABC-76369D376212}">
      <dgm:prSet/>
      <dgm:spPr/>
      <dgm:t>
        <a:bodyPr/>
        <a:lstStyle/>
        <a:p>
          <a:endParaRPr lang="ca-ES"/>
        </a:p>
      </dgm:t>
    </dgm:pt>
    <dgm:pt modelId="{D6A4F762-8385-4E57-9EB2-2CF309CD0F2B}" type="sibTrans" cxnId="{3D20D877-E9B4-42B0-9ABC-76369D376212}">
      <dgm:prSet/>
      <dgm:spPr/>
      <dgm:t>
        <a:bodyPr/>
        <a:lstStyle/>
        <a:p>
          <a:endParaRPr lang="ca-ES"/>
        </a:p>
      </dgm:t>
    </dgm:pt>
    <dgm:pt modelId="{3518F794-AFCD-45EF-9ED7-261E8AAEF377}">
      <dgm:prSet phldrT="[Texto]" custT="1"/>
      <dgm:spPr>
        <a:solidFill>
          <a:schemeClr val="tx2">
            <a:lumMod val="75000"/>
          </a:schemeClr>
        </a:solidFill>
        <a:ln w="6350">
          <a:solidFill>
            <a:schemeClr val="bg1"/>
          </a:solidFill>
        </a:ln>
      </dgm:spPr>
      <dgm:t>
        <a:bodyPr/>
        <a:lstStyle/>
        <a:p>
          <a:r>
            <a:rPr lang="es-ES" sz="800" b="0" noProof="0" dirty="0" smtClean="0">
              <a:latin typeface="+mj-lt"/>
            </a:rPr>
            <a:t>Maquetación informe</a:t>
          </a:r>
          <a:endParaRPr lang="es-ES" sz="800" b="0" noProof="0" dirty="0">
            <a:latin typeface="+mj-lt"/>
          </a:endParaRPr>
        </a:p>
      </dgm:t>
    </dgm:pt>
    <dgm:pt modelId="{63608616-249A-44BC-A07D-F737DC4CEAED}" type="parTrans" cxnId="{D59F3C95-5A6C-4DED-A861-25BC764BCDA1}">
      <dgm:prSet/>
      <dgm:spPr/>
      <dgm:t>
        <a:bodyPr/>
        <a:lstStyle/>
        <a:p>
          <a:endParaRPr lang="ca-ES"/>
        </a:p>
      </dgm:t>
    </dgm:pt>
    <dgm:pt modelId="{989CDC3B-4538-4E2D-8CCA-46846B8826D9}" type="sibTrans" cxnId="{D59F3C95-5A6C-4DED-A861-25BC764BCDA1}">
      <dgm:prSet/>
      <dgm:spPr/>
      <dgm:t>
        <a:bodyPr/>
        <a:lstStyle/>
        <a:p>
          <a:endParaRPr lang="ca-ES"/>
        </a:p>
      </dgm:t>
    </dgm:pt>
    <dgm:pt modelId="{A9F1B2B8-5371-408D-9CA3-99D7FFF3B5AE}">
      <dgm:prSet phldrT="[Texto]" custT="1"/>
      <dgm:spPr>
        <a:solidFill>
          <a:schemeClr val="tx2">
            <a:lumMod val="75000"/>
          </a:schemeClr>
        </a:solidFill>
        <a:ln w="6350">
          <a:solidFill>
            <a:schemeClr val="bg1"/>
          </a:solidFill>
        </a:ln>
      </dgm:spPr>
      <dgm:t>
        <a:bodyPr/>
        <a:lstStyle/>
        <a:p>
          <a:r>
            <a:rPr lang="es-ES" sz="800" b="0" noProof="0" dirty="0" smtClean="0">
              <a:solidFill>
                <a:schemeClr val="bg1"/>
              </a:solidFill>
              <a:latin typeface="+mj-lt"/>
            </a:rPr>
            <a:t>Firma informe</a:t>
          </a:r>
          <a:endParaRPr lang="es-ES" sz="800" b="0" noProof="0" dirty="0">
            <a:solidFill>
              <a:schemeClr val="bg1"/>
            </a:solidFill>
            <a:latin typeface="+mj-lt"/>
          </a:endParaRPr>
        </a:p>
      </dgm:t>
    </dgm:pt>
    <dgm:pt modelId="{9FBEEBFC-4CF3-45F5-9E65-D3CEAB784495}" type="sibTrans" cxnId="{3B223D04-3FB7-400B-B2CA-C262C3B8BC1A}">
      <dgm:prSet/>
      <dgm:spPr/>
      <dgm:t>
        <a:bodyPr/>
        <a:lstStyle/>
        <a:p>
          <a:endParaRPr lang="es-ES"/>
        </a:p>
      </dgm:t>
    </dgm:pt>
    <dgm:pt modelId="{AF84BCE3-26B8-4147-9FBE-06B074E82F80}" type="parTrans" cxnId="{3B223D04-3FB7-400B-B2CA-C262C3B8BC1A}">
      <dgm:prSet/>
      <dgm:spPr/>
      <dgm:t>
        <a:bodyPr/>
        <a:lstStyle/>
        <a:p>
          <a:endParaRPr lang="es-ES"/>
        </a:p>
      </dgm:t>
    </dgm:pt>
    <dgm:pt modelId="{18D1C91A-C150-4CAE-A4D8-CCD999E86128}">
      <dgm:prSet phldrT="[Texto]" custT="1"/>
      <dgm:spPr>
        <a:solidFill>
          <a:schemeClr val="tx2">
            <a:lumMod val="75000"/>
          </a:schemeClr>
        </a:solidFill>
        <a:ln w="6350">
          <a:solidFill>
            <a:schemeClr val="bg1"/>
          </a:solidFill>
        </a:ln>
      </dgm:spPr>
      <dgm:t>
        <a:bodyPr lIns="36000" rIns="36000"/>
        <a:lstStyle/>
        <a:p>
          <a:r>
            <a:rPr lang="es-ES" sz="800" b="0" noProof="0" dirty="0" smtClean="0">
              <a:solidFill>
                <a:schemeClr val="bg1"/>
              </a:solidFill>
              <a:latin typeface="+mj-lt"/>
            </a:rPr>
            <a:t>Diagnóstico</a:t>
          </a:r>
          <a:endParaRPr lang="es-ES" sz="800" b="0" noProof="0" dirty="0">
            <a:solidFill>
              <a:schemeClr val="bg1"/>
            </a:solidFill>
            <a:latin typeface="+mj-lt"/>
          </a:endParaRPr>
        </a:p>
      </dgm:t>
    </dgm:pt>
    <dgm:pt modelId="{E5869756-BC29-4EFB-967C-11591E70119B}" type="parTrans" cxnId="{21A9352C-A924-468B-97B3-B8946FD2BA4B}">
      <dgm:prSet/>
      <dgm:spPr/>
      <dgm:t>
        <a:bodyPr/>
        <a:lstStyle/>
        <a:p>
          <a:endParaRPr lang="es-ES"/>
        </a:p>
      </dgm:t>
    </dgm:pt>
    <dgm:pt modelId="{F5528329-3B34-40D8-BD8F-212BCD4A1771}" type="sibTrans" cxnId="{21A9352C-A924-468B-97B3-B8946FD2BA4B}">
      <dgm:prSet/>
      <dgm:spPr/>
      <dgm:t>
        <a:bodyPr/>
        <a:lstStyle/>
        <a:p>
          <a:endParaRPr lang="es-ES"/>
        </a:p>
      </dgm:t>
    </dgm:pt>
    <dgm:pt modelId="{1FDB6F10-DAD7-4FFB-9B3A-D635740B0B16}">
      <dgm:prSet phldrT="[Texto]" custT="1"/>
      <dgm:spPr>
        <a:solidFill>
          <a:schemeClr val="tx2">
            <a:lumMod val="75000"/>
          </a:schemeClr>
        </a:solidFill>
        <a:ln w="6350">
          <a:solidFill>
            <a:schemeClr val="bg1"/>
          </a:solidFill>
          <a:prstDash val="solid"/>
        </a:ln>
      </dgm:spPr>
      <dgm:t>
        <a:bodyPr/>
        <a:lstStyle/>
        <a:p>
          <a:r>
            <a:rPr lang="es-ES" sz="800" b="0" noProof="0" dirty="0" smtClean="0">
              <a:latin typeface="+mj-lt"/>
            </a:rPr>
            <a:t>Registro</a:t>
          </a:r>
          <a:endParaRPr lang="es-ES" sz="800" b="0" noProof="0" dirty="0">
            <a:latin typeface="+mj-lt"/>
          </a:endParaRPr>
        </a:p>
      </dgm:t>
    </dgm:pt>
    <dgm:pt modelId="{6D641CEB-850B-4F37-A54B-763FEA3FA649}" type="sibTrans" cxnId="{3EF0AAF3-8440-4B86-B272-D89ABA10483D}">
      <dgm:prSet/>
      <dgm:spPr/>
      <dgm:t>
        <a:bodyPr/>
        <a:lstStyle/>
        <a:p>
          <a:endParaRPr lang="es-ES"/>
        </a:p>
      </dgm:t>
    </dgm:pt>
    <dgm:pt modelId="{57F0AA74-569B-4FEE-BBF7-BB12387F7E07}" type="parTrans" cxnId="{3EF0AAF3-8440-4B86-B272-D89ABA10483D}">
      <dgm:prSet/>
      <dgm:spPr/>
      <dgm:t>
        <a:bodyPr/>
        <a:lstStyle/>
        <a:p>
          <a:endParaRPr lang="es-ES"/>
        </a:p>
      </dgm:t>
    </dgm:pt>
    <dgm:pt modelId="{416EAB57-AACD-422E-AE8F-73B3B740738B}">
      <dgm:prSet phldrT="[Texto]" custT="1"/>
      <dgm:spPr>
        <a:solidFill>
          <a:schemeClr val="tx2">
            <a:lumMod val="75000"/>
          </a:schemeClr>
        </a:solidFill>
        <a:ln w="635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s-ES" sz="800" b="0" noProof="0" dirty="0" smtClean="0">
              <a:latin typeface="+mj-lt"/>
            </a:rPr>
            <a:t>Laboratorio</a:t>
          </a:r>
          <a:endParaRPr lang="es-ES" sz="800" b="0" noProof="0" dirty="0">
            <a:latin typeface="+mj-lt"/>
          </a:endParaRPr>
        </a:p>
      </dgm:t>
    </dgm:pt>
    <dgm:pt modelId="{5C7B2EC4-4951-4D82-9DC7-2766171ED29F}" type="parTrans" cxnId="{D065C558-A00F-402E-B1A0-DD253F9B3DED}">
      <dgm:prSet/>
      <dgm:spPr/>
      <dgm:t>
        <a:bodyPr/>
        <a:lstStyle/>
        <a:p>
          <a:endParaRPr lang="es-ES"/>
        </a:p>
      </dgm:t>
    </dgm:pt>
    <dgm:pt modelId="{3CC351B0-A86A-47E4-B94A-F31DFB594F74}" type="sibTrans" cxnId="{D065C558-A00F-402E-B1A0-DD253F9B3DED}">
      <dgm:prSet/>
      <dgm:spPr/>
      <dgm:t>
        <a:bodyPr/>
        <a:lstStyle/>
        <a:p>
          <a:endParaRPr lang="es-ES"/>
        </a:p>
      </dgm:t>
    </dgm:pt>
    <dgm:pt modelId="{38E1F4F2-A3FB-4835-88E9-65D8B0FC27BF}" type="pres">
      <dgm:prSet presAssocID="{A70F55B5-A5F2-41A1-BF3D-C9562B5BB9E9}" presName="Name0" presStyleCnt="0">
        <dgm:presLayoutVars>
          <dgm:dir/>
          <dgm:resizeHandles val="exact"/>
        </dgm:presLayoutVars>
      </dgm:prSet>
      <dgm:spPr/>
    </dgm:pt>
    <dgm:pt modelId="{DC8A23A5-01CC-44F2-B8C5-B28673758193}" type="pres">
      <dgm:prSet presAssocID="{1FDB6F10-DAD7-4FFB-9B3A-D635740B0B16}" presName="node" presStyleLbl="node1" presStyleIdx="0" presStyleCnt="7" custScaleX="106411" custScaleY="91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B95D0F-1757-406A-AB02-6AEE65EA0F9B}" type="pres">
      <dgm:prSet presAssocID="{6D641CEB-850B-4F37-A54B-763FEA3FA649}" presName="sibTrans" presStyleLbl="sibTrans2D1" presStyleIdx="0" presStyleCnt="6"/>
      <dgm:spPr/>
      <dgm:t>
        <a:bodyPr/>
        <a:lstStyle/>
        <a:p>
          <a:endParaRPr lang="es-ES"/>
        </a:p>
      </dgm:t>
    </dgm:pt>
    <dgm:pt modelId="{3BEBA979-9E0D-4C3F-8F75-B18F7D7C055F}" type="pres">
      <dgm:prSet presAssocID="{6D641CEB-850B-4F37-A54B-763FEA3FA649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29EA8EC0-6FBE-46C6-B8A3-D009550F4E17}" type="pres">
      <dgm:prSet presAssocID="{DE9276EB-1E8B-431A-91BA-971CB3F15015}" presName="node" presStyleLbl="node1" presStyleIdx="1" presStyleCnt="7" custScaleX="106411" custScaleY="91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DF33C-CF92-42A1-8C92-4B88E6CBBB83}" type="pres">
      <dgm:prSet presAssocID="{CAC26A3C-76F1-4A70-BAC7-0AD8CA6ACB81}" presName="sibTrans" presStyleLbl="sibTrans2D1" presStyleIdx="1" presStyleCnt="6"/>
      <dgm:spPr/>
      <dgm:t>
        <a:bodyPr/>
        <a:lstStyle/>
        <a:p>
          <a:endParaRPr lang="es-ES"/>
        </a:p>
      </dgm:t>
    </dgm:pt>
    <dgm:pt modelId="{20F4BE56-84AB-4D9B-9B28-998BA1E735B8}" type="pres">
      <dgm:prSet presAssocID="{CAC26A3C-76F1-4A70-BAC7-0AD8CA6ACB81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1CAB1A08-683A-447B-871B-52968998304A}" type="pres">
      <dgm:prSet presAssocID="{416EAB57-AACD-422E-AE8F-73B3B740738B}" presName="node" presStyleLbl="node1" presStyleIdx="2" presStyleCnt="7" custScaleY="88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6F81E4-50EF-45CC-A97E-EC4809C8A50F}" type="pres">
      <dgm:prSet presAssocID="{3CC351B0-A86A-47E4-B94A-F31DFB594F74}" presName="sibTrans" presStyleLbl="sibTrans2D1" presStyleIdx="2" presStyleCnt="6"/>
      <dgm:spPr/>
      <dgm:t>
        <a:bodyPr/>
        <a:lstStyle/>
        <a:p>
          <a:endParaRPr lang="es-ES"/>
        </a:p>
      </dgm:t>
    </dgm:pt>
    <dgm:pt modelId="{F22A4169-DD3C-44E1-B1EA-DAE03E6DA9B1}" type="pres">
      <dgm:prSet presAssocID="{3CC351B0-A86A-47E4-B94A-F31DFB594F74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909A3BBC-0510-482D-8C2D-EC3BE74ABB6E}" type="pres">
      <dgm:prSet presAssocID="{EBD9C133-4BBC-4603-8978-A7E34226C1FB}" presName="node" presStyleLbl="node1" presStyleIdx="3" presStyleCnt="7" custScaleX="106411" custScaleY="91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F7EDB9-8EE7-4C3B-BC87-0FF11EC3F1A0}" type="pres">
      <dgm:prSet presAssocID="{D6A4F762-8385-4E57-9EB2-2CF309CD0F2B}" presName="sibTrans" presStyleLbl="sibTrans2D1" presStyleIdx="3" presStyleCnt="6"/>
      <dgm:spPr/>
      <dgm:t>
        <a:bodyPr/>
        <a:lstStyle/>
        <a:p>
          <a:endParaRPr lang="es-ES"/>
        </a:p>
      </dgm:t>
    </dgm:pt>
    <dgm:pt modelId="{2BCB679E-0DFA-4C22-B7FD-21127198C85D}" type="pres">
      <dgm:prSet presAssocID="{D6A4F762-8385-4E57-9EB2-2CF309CD0F2B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D5883A97-4E7E-4A48-B1CE-2EDAF45E8464}" type="pres">
      <dgm:prSet presAssocID="{18D1C91A-C150-4CAE-A4D8-CCD999E86128}" presName="node" presStyleLbl="node1" presStyleIdx="4" presStyleCnt="7" custScaleX="106411" custScaleY="91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62EF70-2D9B-494B-A61B-55CC41CDBBA4}" type="pres">
      <dgm:prSet presAssocID="{F5528329-3B34-40D8-BD8F-212BCD4A1771}" presName="sibTrans" presStyleLbl="sibTrans2D1" presStyleIdx="4" presStyleCnt="6"/>
      <dgm:spPr/>
      <dgm:t>
        <a:bodyPr/>
        <a:lstStyle/>
        <a:p>
          <a:endParaRPr lang="es-ES"/>
        </a:p>
      </dgm:t>
    </dgm:pt>
    <dgm:pt modelId="{42D14E94-4313-41D2-ABB1-4CDF870E0554}" type="pres">
      <dgm:prSet presAssocID="{F5528329-3B34-40D8-BD8F-212BCD4A1771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0A2A7C6F-1EF0-4970-AE0E-5B8ADE8532BE}" type="pres">
      <dgm:prSet presAssocID="{3518F794-AFCD-45EF-9ED7-261E8AAEF377}" presName="node" presStyleLbl="node1" presStyleIdx="5" presStyleCnt="7" custScaleX="106411" custScaleY="91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F4F99-378D-4584-9B8B-86C55DD0D43B}" type="pres">
      <dgm:prSet presAssocID="{989CDC3B-4538-4E2D-8CCA-46846B8826D9}" presName="sibTrans" presStyleLbl="sibTrans2D1" presStyleIdx="5" presStyleCnt="6"/>
      <dgm:spPr/>
      <dgm:t>
        <a:bodyPr/>
        <a:lstStyle/>
        <a:p>
          <a:endParaRPr lang="es-ES"/>
        </a:p>
      </dgm:t>
    </dgm:pt>
    <dgm:pt modelId="{A317EAB1-8199-44DB-A592-6F958E8360F7}" type="pres">
      <dgm:prSet presAssocID="{989CDC3B-4538-4E2D-8CCA-46846B8826D9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0CD4F29F-2B23-45B0-8DDE-75D025DD1B58}" type="pres">
      <dgm:prSet presAssocID="{A9F1B2B8-5371-408D-9CA3-99D7FFF3B5AE}" presName="node" presStyleLbl="node1" presStyleIdx="6" presStyleCnt="7" custScaleX="106411" custScaleY="91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C9DFE0-7B89-4016-86FC-82CCDE5FD082}" type="presOf" srcId="{F5528329-3B34-40D8-BD8F-212BCD4A1771}" destId="{E362EF70-2D9B-494B-A61B-55CC41CDBBA4}" srcOrd="0" destOrd="0" presId="urn:microsoft.com/office/officeart/2005/8/layout/process1"/>
    <dgm:cxn modelId="{9D2BDC35-689F-4597-B780-2861B1048C42}" type="presOf" srcId="{989CDC3B-4538-4E2D-8CCA-46846B8826D9}" destId="{A317EAB1-8199-44DB-A592-6F958E8360F7}" srcOrd="1" destOrd="0" presId="urn:microsoft.com/office/officeart/2005/8/layout/process1"/>
    <dgm:cxn modelId="{044EB399-0BF5-40D9-85BE-75AED540D4BD}" type="presOf" srcId="{D6A4F762-8385-4E57-9EB2-2CF309CD0F2B}" destId="{F0F7EDB9-8EE7-4C3B-BC87-0FF11EC3F1A0}" srcOrd="0" destOrd="0" presId="urn:microsoft.com/office/officeart/2005/8/layout/process1"/>
    <dgm:cxn modelId="{AC81C659-E330-42B8-B88D-9ED565840A8F}" type="presOf" srcId="{EBD9C133-4BBC-4603-8978-A7E34226C1FB}" destId="{909A3BBC-0510-482D-8C2D-EC3BE74ABB6E}" srcOrd="0" destOrd="0" presId="urn:microsoft.com/office/officeart/2005/8/layout/process1"/>
    <dgm:cxn modelId="{4A74A4B0-C465-4BF2-A5DE-B8842BB86246}" type="presOf" srcId="{F5528329-3B34-40D8-BD8F-212BCD4A1771}" destId="{42D14E94-4313-41D2-ABB1-4CDF870E0554}" srcOrd="1" destOrd="0" presId="urn:microsoft.com/office/officeart/2005/8/layout/process1"/>
    <dgm:cxn modelId="{D59F3C95-5A6C-4DED-A861-25BC764BCDA1}" srcId="{A70F55B5-A5F2-41A1-BF3D-C9562B5BB9E9}" destId="{3518F794-AFCD-45EF-9ED7-261E8AAEF377}" srcOrd="5" destOrd="0" parTransId="{63608616-249A-44BC-A07D-F737DC4CEAED}" sibTransId="{989CDC3B-4538-4E2D-8CCA-46846B8826D9}"/>
    <dgm:cxn modelId="{3EF0AAF3-8440-4B86-B272-D89ABA10483D}" srcId="{A70F55B5-A5F2-41A1-BF3D-C9562B5BB9E9}" destId="{1FDB6F10-DAD7-4FFB-9B3A-D635740B0B16}" srcOrd="0" destOrd="0" parTransId="{57F0AA74-569B-4FEE-BBF7-BB12387F7E07}" sibTransId="{6D641CEB-850B-4F37-A54B-763FEA3FA649}"/>
    <dgm:cxn modelId="{3BCC1B4E-E3D2-4724-9694-FD840F4C3844}" type="presOf" srcId="{3CC351B0-A86A-47E4-B94A-F31DFB594F74}" destId="{F22A4169-DD3C-44E1-B1EA-DAE03E6DA9B1}" srcOrd="1" destOrd="0" presId="urn:microsoft.com/office/officeart/2005/8/layout/process1"/>
    <dgm:cxn modelId="{EA524C2D-EE02-4709-9FCE-8A9AC6D0F0C6}" type="presOf" srcId="{CAC26A3C-76F1-4A70-BAC7-0AD8CA6ACB81}" destId="{082DF33C-CF92-42A1-8C92-4B88E6CBBB83}" srcOrd="0" destOrd="0" presId="urn:microsoft.com/office/officeart/2005/8/layout/process1"/>
    <dgm:cxn modelId="{40E8C3DC-290E-43E3-B8DE-2F9605C6A611}" type="presOf" srcId="{DE9276EB-1E8B-431A-91BA-971CB3F15015}" destId="{29EA8EC0-6FBE-46C6-B8A3-D009550F4E17}" srcOrd="0" destOrd="0" presId="urn:microsoft.com/office/officeart/2005/8/layout/process1"/>
    <dgm:cxn modelId="{1328EB42-6357-4DC5-B01D-3328FB41A7EA}" type="presOf" srcId="{CAC26A3C-76F1-4A70-BAC7-0AD8CA6ACB81}" destId="{20F4BE56-84AB-4D9B-9B28-998BA1E735B8}" srcOrd="1" destOrd="0" presId="urn:microsoft.com/office/officeart/2005/8/layout/process1"/>
    <dgm:cxn modelId="{025D1FE1-ADD1-46A7-B392-024C04D7188A}" type="presOf" srcId="{A9F1B2B8-5371-408D-9CA3-99D7FFF3B5AE}" destId="{0CD4F29F-2B23-45B0-8DDE-75D025DD1B58}" srcOrd="0" destOrd="0" presId="urn:microsoft.com/office/officeart/2005/8/layout/process1"/>
    <dgm:cxn modelId="{247A0A86-5DB2-497E-8F09-28E03ECD6B3E}" type="presOf" srcId="{6D641CEB-850B-4F37-A54B-763FEA3FA649}" destId="{65B95D0F-1757-406A-AB02-6AEE65EA0F9B}" srcOrd="0" destOrd="0" presId="urn:microsoft.com/office/officeart/2005/8/layout/process1"/>
    <dgm:cxn modelId="{3B223D04-3FB7-400B-B2CA-C262C3B8BC1A}" srcId="{A70F55B5-A5F2-41A1-BF3D-C9562B5BB9E9}" destId="{A9F1B2B8-5371-408D-9CA3-99D7FFF3B5AE}" srcOrd="6" destOrd="0" parTransId="{AF84BCE3-26B8-4147-9FBE-06B074E82F80}" sibTransId="{9FBEEBFC-4CF3-45F5-9E65-D3CEAB784495}"/>
    <dgm:cxn modelId="{ACB71E11-1723-4CF7-A414-5BB5C8A5D61F}" type="presOf" srcId="{1FDB6F10-DAD7-4FFB-9B3A-D635740B0B16}" destId="{DC8A23A5-01CC-44F2-B8C5-B28673758193}" srcOrd="0" destOrd="0" presId="urn:microsoft.com/office/officeart/2005/8/layout/process1"/>
    <dgm:cxn modelId="{E601505B-033A-44B5-8A7A-6A33B4C5999C}" type="presOf" srcId="{6D641CEB-850B-4F37-A54B-763FEA3FA649}" destId="{3BEBA979-9E0D-4C3F-8F75-B18F7D7C055F}" srcOrd="1" destOrd="0" presId="urn:microsoft.com/office/officeart/2005/8/layout/process1"/>
    <dgm:cxn modelId="{3D20D877-E9B4-42B0-9ABC-76369D376212}" srcId="{A70F55B5-A5F2-41A1-BF3D-C9562B5BB9E9}" destId="{EBD9C133-4BBC-4603-8978-A7E34226C1FB}" srcOrd="3" destOrd="0" parTransId="{537FB672-9495-489D-A851-1EFA13D592C5}" sibTransId="{D6A4F762-8385-4E57-9EB2-2CF309CD0F2B}"/>
    <dgm:cxn modelId="{05EEEB57-3CF5-476D-9F30-55B773C95BE2}" type="presOf" srcId="{A70F55B5-A5F2-41A1-BF3D-C9562B5BB9E9}" destId="{38E1F4F2-A3FB-4835-88E9-65D8B0FC27BF}" srcOrd="0" destOrd="0" presId="urn:microsoft.com/office/officeart/2005/8/layout/process1"/>
    <dgm:cxn modelId="{856DA142-9526-4CEF-9EF6-A2A18DB8D4A3}" type="presOf" srcId="{18D1C91A-C150-4CAE-A4D8-CCD999E86128}" destId="{D5883A97-4E7E-4A48-B1CE-2EDAF45E8464}" srcOrd="0" destOrd="0" presId="urn:microsoft.com/office/officeart/2005/8/layout/process1"/>
    <dgm:cxn modelId="{D065C558-A00F-402E-B1A0-DD253F9B3DED}" srcId="{A70F55B5-A5F2-41A1-BF3D-C9562B5BB9E9}" destId="{416EAB57-AACD-422E-AE8F-73B3B740738B}" srcOrd="2" destOrd="0" parTransId="{5C7B2EC4-4951-4D82-9DC7-2766171ED29F}" sibTransId="{3CC351B0-A86A-47E4-B94A-F31DFB594F74}"/>
    <dgm:cxn modelId="{6DD249BC-5D2D-45E2-81B1-6A75EF25077D}" srcId="{A70F55B5-A5F2-41A1-BF3D-C9562B5BB9E9}" destId="{DE9276EB-1E8B-431A-91BA-971CB3F15015}" srcOrd="1" destOrd="0" parTransId="{0223E029-A572-4508-A053-88AA89095699}" sibTransId="{CAC26A3C-76F1-4A70-BAC7-0AD8CA6ACB81}"/>
    <dgm:cxn modelId="{598C8A70-3F21-45EE-884C-183127D60155}" type="presOf" srcId="{3CC351B0-A86A-47E4-B94A-F31DFB594F74}" destId="{AF6F81E4-50EF-45CC-A97E-EC4809C8A50F}" srcOrd="0" destOrd="0" presId="urn:microsoft.com/office/officeart/2005/8/layout/process1"/>
    <dgm:cxn modelId="{AC29C2DA-3A0F-48F1-981F-04F2D50A6BD6}" type="presOf" srcId="{3518F794-AFCD-45EF-9ED7-261E8AAEF377}" destId="{0A2A7C6F-1EF0-4970-AE0E-5B8ADE8532BE}" srcOrd="0" destOrd="0" presId="urn:microsoft.com/office/officeart/2005/8/layout/process1"/>
    <dgm:cxn modelId="{21A9352C-A924-468B-97B3-B8946FD2BA4B}" srcId="{A70F55B5-A5F2-41A1-BF3D-C9562B5BB9E9}" destId="{18D1C91A-C150-4CAE-A4D8-CCD999E86128}" srcOrd="4" destOrd="0" parTransId="{E5869756-BC29-4EFB-967C-11591E70119B}" sibTransId="{F5528329-3B34-40D8-BD8F-212BCD4A1771}"/>
    <dgm:cxn modelId="{EAEDA19C-7212-4678-9B29-DA81DF52F59B}" type="presOf" srcId="{416EAB57-AACD-422E-AE8F-73B3B740738B}" destId="{1CAB1A08-683A-447B-871B-52968998304A}" srcOrd="0" destOrd="0" presId="urn:microsoft.com/office/officeart/2005/8/layout/process1"/>
    <dgm:cxn modelId="{C69FB7BD-8D4F-48BC-8C2C-A2A919880C0C}" type="presOf" srcId="{989CDC3B-4538-4E2D-8CCA-46846B8826D9}" destId="{673F4F99-378D-4584-9B8B-86C55DD0D43B}" srcOrd="0" destOrd="0" presId="urn:microsoft.com/office/officeart/2005/8/layout/process1"/>
    <dgm:cxn modelId="{5AA457CA-A399-4EC6-92D4-C45855A3A836}" type="presOf" srcId="{D6A4F762-8385-4E57-9EB2-2CF309CD0F2B}" destId="{2BCB679E-0DFA-4C22-B7FD-21127198C85D}" srcOrd="1" destOrd="0" presId="urn:microsoft.com/office/officeart/2005/8/layout/process1"/>
    <dgm:cxn modelId="{0B48FDFE-4964-418E-B19D-A3794A923AB1}" type="presParOf" srcId="{38E1F4F2-A3FB-4835-88E9-65D8B0FC27BF}" destId="{DC8A23A5-01CC-44F2-B8C5-B28673758193}" srcOrd="0" destOrd="0" presId="urn:microsoft.com/office/officeart/2005/8/layout/process1"/>
    <dgm:cxn modelId="{B11F7247-F682-469D-9103-2A1B638F6893}" type="presParOf" srcId="{38E1F4F2-A3FB-4835-88E9-65D8B0FC27BF}" destId="{65B95D0F-1757-406A-AB02-6AEE65EA0F9B}" srcOrd="1" destOrd="0" presId="urn:microsoft.com/office/officeart/2005/8/layout/process1"/>
    <dgm:cxn modelId="{2A7371A5-8241-48C3-866B-EAF71FA09537}" type="presParOf" srcId="{65B95D0F-1757-406A-AB02-6AEE65EA0F9B}" destId="{3BEBA979-9E0D-4C3F-8F75-B18F7D7C055F}" srcOrd="0" destOrd="0" presId="urn:microsoft.com/office/officeart/2005/8/layout/process1"/>
    <dgm:cxn modelId="{290F976D-8298-4F53-80FA-11731BB5C1BA}" type="presParOf" srcId="{38E1F4F2-A3FB-4835-88E9-65D8B0FC27BF}" destId="{29EA8EC0-6FBE-46C6-B8A3-D009550F4E17}" srcOrd="2" destOrd="0" presId="urn:microsoft.com/office/officeart/2005/8/layout/process1"/>
    <dgm:cxn modelId="{75EE2C65-A79A-4B8A-80B1-A2CFCDAECB4A}" type="presParOf" srcId="{38E1F4F2-A3FB-4835-88E9-65D8B0FC27BF}" destId="{082DF33C-CF92-42A1-8C92-4B88E6CBBB83}" srcOrd="3" destOrd="0" presId="urn:microsoft.com/office/officeart/2005/8/layout/process1"/>
    <dgm:cxn modelId="{CFED93DC-B27F-47B1-8083-06F9B40778CB}" type="presParOf" srcId="{082DF33C-CF92-42A1-8C92-4B88E6CBBB83}" destId="{20F4BE56-84AB-4D9B-9B28-998BA1E735B8}" srcOrd="0" destOrd="0" presId="urn:microsoft.com/office/officeart/2005/8/layout/process1"/>
    <dgm:cxn modelId="{4A02A88A-2FF2-4842-83D0-12A58D244A29}" type="presParOf" srcId="{38E1F4F2-A3FB-4835-88E9-65D8B0FC27BF}" destId="{1CAB1A08-683A-447B-871B-52968998304A}" srcOrd="4" destOrd="0" presId="urn:microsoft.com/office/officeart/2005/8/layout/process1"/>
    <dgm:cxn modelId="{777C44FB-70B6-4CA1-840A-09D44C04DA0D}" type="presParOf" srcId="{38E1F4F2-A3FB-4835-88E9-65D8B0FC27BF}" destId="{AF6F81E4-50EF-45CC-A97E-EC4809C8A50F}" srcOrd="5" destOrd="0" presId="urn:microsoft.com/office/officeart/2005/8/layout/process1"/>
    <dgm:cxn modelId="{2381B113-5390-45C0-B165-8FDCBF2F9161}" type="presParOf" srcId="{AF6F81E4-50EF-45CC-A97E-EC4809C8A50F}" destId="{F22A4169-DD3C-44E1-B1EA-DAE03E6DA9B1}" srcOrd="0" destOrd="0" presId="urn:microsoft.com/office/officeart/2005/8/layout/process1"/>
    <dgm:cxn modelId="{6C895B42-AC26-4BB6-9EC6-94703886F680}" type="presParOf" srcId="{38E1F4F2-A3FB-4835-88E9-65D8B0FC27BF}" destId="{909A3BBC-0510-482D-8C2D-EC3BE74ABB6E}" srcOrd="6" destOrd="0" presId="urn:microsoft.com/office/officeart/2005/8/layout/process1"/>
    <dgm:cxn modelId="{549D1DB7-0919-41DD-80A6-3DB6DA5511AD}" type="presParOf" srcId="{38E1F4F2-A3FB-4835-88E9-65D8B0FC27BF}" destId="{F0F7EDB9-8EE7-4C3B-BC87-0FF11EC3F1A0}" srcOrd="7" destOrd="0" presId="urn:microsoft.com/office/officeart/2005/8/layout/process1"/>
    <dgm:cxn modelId="{57DF53B4-071D-4D93-91EF-20EE29024571}" type="presParOf" srcId="{F0F7EDB9-8EE7-4C3B-BC87-0FF11EC3F1A0}" destId="{2BCB679E-0DFA-4C22-B7FD-21127198C85D}" srcOrd="0" destOrd="0" presId="urn:microsoft.com/office/officeart/2005/8/layout/process1"/>
    <dgm:cxn modelId="{78DB76E9-2805-4828-8705-0BD56ADA4802}" type="presParOf" srcId="{38E1F4F2-A3FB-4835-88E9-65D8B0FC27BF}" destId="{D5883A97-4E7E-4A48-B1CE-2EDAF45E8464}" srcOrd="8" destOrd="0" presId="urn:microsoft.com/office/officeart/2005/8/layout/process1"/>
    <dgm:cxn modelId="{98FAAF35-63D0-42DD-B7A1-40DC25D208B0}" type="presParOf" srcId="{38E1F4F2-A3FB-4835-88E9-65D8B0FC27BF}" destId="{E362EF70-2D9B-494B-A61B-55CC41CDBBA4}" srcOrd="9" destOrd="0" presId="urn:microsoft.com/office/officeart/2005/8/layout/process1"/>
    <dgm:cxn modelId="{F8E80F20-3E02-4D4C-BC96-2C00DF206643}" type="presParOf" srcId="{E362EF70-2D9B-494B-A61B-55CC41CDBBA4}" destId="{42D14E94-4313-41D2-ABB1-4CDF870E0554}" srcOrd="0" destOrd="0" presId="urn:microsoft.com/office/officeart/2005/8/layout/process1"/>
    <dgm:cxn modelId="{E739A99F-A07B-467C-8BDA-0B65C9E23AE4}" type="presParOf" srcId="{38E1F4F2-A3FB-4835-88E9-65D8B0FC27BF}" destId="{0A2A7C6F-1EF0-4970-AE0E-5B8ADE8532BE}" srcOrd="10" destOrd="0" presId="urn:microsoft.com/office/officeart/2005/8/layout/process1"/>
    <dgm:cxn modelId="{84B3C0FB-24E4-4B03-8949-84AF1CF4B335}" type="presParOf" srcId="{38E1F4F2-A3FB-4835-88E9-65D8B0FC27BF}" destId="{673F4F99-378D-4584-9B8B-86C55DD0D43B}" srcOrd="11" destOrd="0" presId="urn:microsoft.com/office/officeart/2005/8/layout/process1"/>
    <dgm:cxn modelId="{A6B987DD-4F2B-49DC-BE95-9AFA52F52188}" type="presParOf" srcId="{673F4F99-378D-4584-9B8B-86C55DD0D43B}" destId="{A317EAB1-8199-44DB-A592-6F958E8360F7}" srcOrd="0" destOrd="0" presId="urn:microsoft.com/office/officeart/2005/8/layout/process1"/>
    <dgm:cxn modelId="{0E11074C-859F-41BE-B189-46104FFFCB03}" type="presParOf" srcId="{38E1F4F2-A3FB-4835-88E9-65D8B0FC27BF}" destId="{0CD4F29F-2B23-45B0-8DDE-75D025DD1B58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A23A5-01CC-44F2-B8C5-B28673758193}">
      <dsp:nvSpPr>
        <dsp:cNvPr id="0" name=""/>
        <dsp:cNvSpPr/>
      </dsp:nvSpPr>
      <dsp:spPr>
        <a:xfrm>
          <a:off x="1069" y="221130"/>
          <a:ext cx="850835" cy="44088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0" kern="1200" noProof="0" dirty="0" smtClean="0">
              <a:latin typeface="+mj-lt"/>
            </a:rPr>
            <a:t>Registro</a:t>
          </a:r>
          <a:endParaRPr lang="es-ES" sz="800" b="0" kern="1200" noProof="0" dirty="0">
            <a:latin typeface="+mj-lt"/>
          </a:endParaRPr>
        </a:p>
      </dsp:txBody>
      <dsp:txXfrm>
        <a:off x="13982" y="234043"/>
        <a:ext cx="825009" cy="415059"/>
      </dsp:txXfrm>
    </dsp:sp>
    <dsp:sp modelId="{65B95D0F-1757-406A-AB02-6AEE65EA0F9B}">
      <dsp:nvSpPr>
        <dsp:cNvPr id="0" name=""/>
        <dsp:cNvSpPr/>
      </dsp:nvSpPr>
      <dsp:spPr>
        <a:xfrm>
          <a:off x="931862" y="342425"/>
          <a:ext cx="169509" cy="198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931862" y="382084"/>
        <a:ext cx="118656" cy="118976"/>
      </dsp:txXfrm>
    </dsp:sp>
    <dsp:sp modelId="{29EA8EC0-6FBE-46C6-B8A3-D009550F4E17}">
      <dsp:nvSpPr>
        <dsp:cNvPr id="0" name=""/>
        <dsp:cNvSpPr/>
      </dsp:nvSpPr>
      <dsp:spPr>
        <a:xfrm>
          <a:off x="1171734" y="221130"/>
          <a:ext cx="850835" cy="44088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0" kern="1200" noProof="0" dirty="0" smtClean="0">
              <a:latin typeface="+mj-lt"/>
            </a:rPr>
            <a:t>Macro</a:t>
          </a:r>
          <a:endParaRPr lang="es-ES" sz="800" b="0" kern="1200" noProof="0" dirty="0">
            <a:latin typeface="+mj-lt"/>
          </a:endParaRPr>
        </a:p>
      </dsp:txBody>
      <dsp:txXfrm>
        <a:off x="1184647" y="234043"/>
        <a:ext cx="825009" cy="415059"/>
      </dsp:txXfrm>
    </dsp:sp>
    <dsp:sp modelId="{082DF33C-CF92-42A1-8C92-4B88E6CBBB83}">
      <dsp:nvSpPr>
        <dsp:cNvPr id="0" name=""/>
        <dsp:cNvSpPr/>
      </dsp:nvSpPr>
      <dsp:spPr>
        <a:xfrm>
          <a:off x="2102527" y="342425"/>
          <a:ext cx="169509" cy="198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800" kern="1200"/>
        </a:p>
      </dsp:txBody>
      <dsp:txXfrm>
        <a:off x="2102527" y="382084"/>
        <a:ext cx="118656" cy="118976"/>
      </dsp:txXfrm>
    </dsp:sp>
    <dsp:sp modelId="{1CAB1A08-683A-447B-871B-52968998304A}">
      <dsp:nvSpPr>
        <dsp:cNvPr id="0" name=""/>
        <dsp:cNvSpPr/>
      </dsp:nvSpPr>
      <dsp:spPr>
        <a:xfrm>
          <a:off x="2342399" y="228959"/>
          <a:ext cx="799574" cy="42522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0" kern="1200" noProof="0" dirty="0" smtClean="0">
              <a:latin typeface="+mj-lt"/>
            </a:rPr>
            <a:t>Laboratorio</a:t>
          </a:r>
          <a:endParaRPr lang="es-ES" sz="800" b="0" kern="1200" noProof="0" dirty="0">
            <a:latin typeface="+mj-lt"/>
          </a:endParaRPr>
        </a:p>
      </dsp:txBody>
      <dsp:txXfrm>
        <a:off x="2354853" y="241413"/>
        <a:ext cx="774666" cy="400318"/>
      </dsp:txXfrm>
    </dsp:sp>
    <dsp:sp modelId="{AF6F81E4-50EF-45CC-A97E-EC4809C8A50F}">
      <dsp:nvSpPr>
        <dsp:cNvPr id="0" name=""/>
        <dsp:cNvSpPr/>
      </dsp:nvSpPr>
      <dsp:spPr>
        <a:xfrm>
          <a:off x="3221931" y="342425"/>
          <a:ext cx="169509" cy="198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221931" y="382084"/>
        <a:ext cx="118656" cy="118976"/>
      </dsp:txXfrm>
    </dsp:sp>
    <dsp:sp modelId="{909A3BBC-0510-482D-8C2D-EC3BE74ABB6E}">
      <dsp:nvSpPr>
        <dsp:cNvPr id="0" name=""/>
        <dsp:cNvSpPr/>
      </dsp:nvSpPr>
      <dsp:spPr>
        <a:xfrm>
          <a:off x="3461804" y="221130"/>
          <a:ext cx="850835" cy="44088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0480" rIns="3600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0" kern="1200" noProof="0" dirty="0" smtClean="0">
              <a:solidFill>
                <a:schemeClr val="bg1"/>
              </a:solidFill>
              <a:latin typeface="+mj-lt"/>
            </a:rPr>
            <a:t>Estudio microscópico</a:t>
          </a:r>
          <a:endParaRPr lang="es-ES" sz="800" b="0" kern="1200" noProof="0" dirty="0">
            <a:solidFill>
              <a:schemeClr val="bg1"/>
            </a:solidFill>
            <a:latin typeface="+mj-lt"/>
          </a:endParaRPr>
        </a:p>
      </dsp:txBody>
      <dsp:txXfrm>
        <a:off x="3474717" y="234043"/>
        <a:ext cx="825009" cy="415059"/>
      </dsp:txXfrm>
    </dsp:sp>
    <dsp:sp modelId="{F0F7EDB9-8EE7-4C3B-BC87-0FF11EC3F1A0}">
      <dsp:nvSpPr>
        <dsp:cNvPr id="0" name=""/>
        <dsp:cNvSpPr/>
      </dsp:nvSpPr>
      <dsp:spPr>
        <a:xfrm>
          <a:off x="4392596" y="342425"/>
          <a:ext cx="169509" cy="198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800" kern="1200"/>
        </a:p>
      </dsp:txBody>
      <dsp:txXfrm>
        <a:off x="4392596" y="382084"/>
        <a:ext cx="118656" cy="118976"/>
      </dsp:txXfrm>
    </dsp:sp>
    <dsp:sp modelId="{D5883A97-4E7E-4A48-B1CE-2EDAF45E8464}">
      <dsp:nvSpPr>
        <dsp:cNvPr id="0" name=""/>
        <dsp:cNvSpPr/>
      </dsp:nvSpPr>
      <dsp:spPr>
        <a:xfrm>
          <a:off x="4632469" y="221130"/>
          <a:ext cx="850835" cy="44088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0480" rIns="3600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0" kern="1200" noProof="0" dirty="0" smtClean="0">
              <a:solidFill>
                <a:schemeClr val="bg1"/>
              </a:solidFill>
              <a:latin typeface="+mj-lt"/>
            </a:rPr>
            <a:t>Diagnóstico</a:t>
          </a:r>
          <a:endParaRPr lang="es-ES" sz="800" b="0" kern="1200" noProof="0" dirty="0">
            <a:solidFill>
              <a:schemeClr val="bg1"/>
            </a:solidFill>
            <a:latin typeface="+mj-lt"/>
          </a:endParaRPr>
        </a:p>
      </dsp:txBody>
      <dsp:txXfrm>
        <a:off x="4645382" y="234043"/>
        <a:ext cx="825009" cy="415059"/>
      </dsp:txXfrm>
    </dsp:sp>
    <dsp:sp modelId="{E362EF70-2D9B-494B-A61B-55CC41CDBBA4}">
      <dsp:nvSpPr>
        <dsp:cNvPr id="0" name=""/>
        <dsp:cNvSpPr/>
      </dsp:nvSpPr>
      <dsp:spPr>
        <a:xfrm>
          <a:off x="5563261" y="342425"/>
          <a:ext cx="169509" cy="198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5563261" y="382084"/>
        <a:ext cx="118656" cy="118976"/>
      </dsp:txXfrm>
    </dsp:sp>
    <dsp:sp modelId="{0A2A7C6F-1EF0-4970-AE0E-5B8ADE8532BE}">
      <dsp:nvSpPr>
        <dsp:cNvPr id="0" name=""/>
        <dsp:cNvSpPr/>
      </dsp:nvSpPr>
      <dsp:spPr>
        <a:xfrm>
          <a:off x="5803134" y="221130"/>
          <a:ext cx="850835" cy="44088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0" kern="1200" noProof="0" dirty="0" smtClean="0">
              <a:latin typeface="+mj-lt"/>
            </a:rPr>
            <a:t>Maquetación informe</a:t>
          </a:r>
          <a:endParaRPr lang="es-ES" sz="800" b="0" kern="1200" noProof="0" dirty="0">
            <a:latin typeface="+mj-lt"/>
          </a:endParaRPr>
        </a:p>
      </dsp:txBody>
      <dsp:txXfrm>
        <a:off x="5816047" y="234043"/>
        <a:ext cx="825009" cy="415059"/>
      </dsp:txXfrm>
    </dsp:sp>
    <dsp:sp modelId="{673F4F99-378D-4584-9B8B-86C55DD0D43B}">
      <dsp:nvSpPr>
        <dsp:cNvPr id="0" name=""/>
        <dsp:cNvSpPr/>
      </dsp:nvSpPr>
      <dsp:spPr>
        <a:xfrm>
          <a:off x="6733926" y="342425"/>
          <a:ext cx="169509" cy="198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800" kern="1200"/>
        </a:p>
      </dsp:txBody>
      <dsp:txXfrm>
        <a:off x="6733926" y="382084"/>
        <a:ext cx="118656" cy="118976"/>
      </dsp:txXfrm>
    </dsp:sp>
    <dsp:sp modelId="{0CD4F29F-2B23-45B0-8DDE-75D025DD1B58}">
      <dsp:nvSpPr>
        <dsp:cNvPr id="0" name=""/>
        <dsp:cNvSpPr/>
      </dsp:nvSpPr>
      <dsp:spPr>
        <a:xfrm>
          <a:off x="6973799" y="221130"/>
          <a:ext cx="850835" cy="44088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0" kern="1200" noProof="0" dirty="0" smtClean="0">
              <a:solidFill>
                <a:schemeClr val="bg1"/>
              </a:solidFill>
              <a:latin typeface="+mj-lt"/>
            </a:rPr>
            <a:t>Firma informe</a:t>
          </a:r>
          <a:endParaRPr lang="es-ES" sz="800" b="0" kern="1200" noProof="0" dirty="0">
            <a:solidFill>
              <a:schemeClr val="bg1"/>
            </a:solidFill>
            <a:latin typeface="+mj-lt"/>
          </a:endParaRPr>
        </a:p>
      </dsp:txBody>
      <dsp:txXfrm>
        <a:off x="6986712" y="234043"/>
        <a:ext cx="825009" cy="415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904CF1B-C4BA-470A-9B05-CDCCE8C1F40C}" type="datetimeFigureOut">
              <a:rPr lang="es-ES_tradnl" smtClean="0"/>
              <a:pPr/>
              <a:t>01/12/2012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2EBCFF0-CFEB-41F9-ABA9-A96153A079F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7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E90B6D-D8CD-402B-B0BC-20674D17C527}" type="datetimeFigureOut">
              <a:rPr lang="ca-ES"/>
              <a:pPr>
                <a:defRPr/>
              </a:pPr>
              <a:t>01/12/2012</a:t>
            </a:fld>
            <a:endParaRPr lang="ca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ca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ca-E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E59FE9E-DAE5-4167-BFE7-B09AF61C4C3C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0798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7713" y="515938"/>
            <a:ext cx="3444875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0040BC-E4A7-4085-8F98-C5312C79CD08}" type="slidenum">
              <a:rPr lang="ca-ES" smtClean="0"/>
              <a:pPr>
                <a:defRPr/>
              </a:pPr>
              <a:t>1</a:t>
            </a:fld>
            <a:endParaRPr lang="ca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18A256-B3C5-4DE3-935A-F0CB14936EE5}" type="slidenum">
              <a:rPr lang="ca-ES" smtClean="0"/>
              <a:pPr>
                <a:defRPr/>
              </a:pPr>
              <a:t>2</a:t>
            </a:fld>
            <a:endParaRPr lang="ca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sz="800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BBAF1-FA0A-4ABA-B1C7-80B55415798B}" type="slidenum">
              <a:rPr lang="ca-ES" smtClean="0"/>
              <a:pPr>
                <a:defRPr/>
              </a:pPr>
              <a:t>3</a:t>
            </a:fld>
            <a:endParaRPr lang="ca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629F4D-05B6-4C1C-90E4-66E96A77C873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18A256-B3C5-4DE3-935A-F0CB14936EE5}" type="slidenum">
              <a:rPr lang="ca-ES" smtClean="0"/>
              <a:pPr>
                <a:defRPr/>
              </a:pPr>
              <a:t>5</a:t>
            </a:fld>
            <a:endParaRPr lang="ca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BA22C27-FBF4-480C-9CD8-102460669C7D}" type="slidenum">
              <a:rPr lang="ca-ES" smtClean="0"/>
              <a:pPr>
                <a:defRPr/>
              </a:pPr>
              <a:t>6</a:t>
            </a:fld>
            <a:endParaRPr lang="ca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7713" y="515938"/>
            <a:ext cx="3444875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0040BC-E4A7-4085-8F98-C5312C79CD08}" type="slidenum">
              <a:rPr lang="ca-ES" smtClean="0"/>
              <a:pPr>
                <a:defRPr/>
              </a:pPr>
              <a:t>7</a:t>
            </a:fld>
            <a:endParaRPr lang="ca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9D564-8A7D-4F07-B90E-124E62C75212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D5BD4-6AEE-45B8-860D-FBFA60DD1B6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0122F-FBE9-4CB1-8A55-4E922AB464FE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B16A8-4C3B-4D82-AC23-C97586FE847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D8AE5-2EFF-4D29-9B1A-FED6995C364E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B0673-0E1F-410D-8CDF-7C290A3E3E2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9AF8B-67F4-4225-B90C-4CAC3CEEFEAF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5CB1D-44E7-47FB-832C-864016D56CB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74B7B-BED0-463B-94A4-33D1913F9B35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6A3E-66F8-4294-8281-4AC78AD8B67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2584B-EA9C-46A2-BEBF-979ADB8D24E1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2BAEC-21AA-41E5-8895-CBCE0AE8EA4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1CDF6-308C-43F4-92E5-AD70605A61B7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9D007-2E27-4124-8E9A-90CCF39EFA5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08E12-B4C1-41AC-86C9-1F109C8E20C7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258D9-F85B-49C7-A38D-A6F3194FD55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3AEEA-6470-446B-97F7-EFE12771A1EE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56E06-90F7-4C5B-952A-3ACDBC6C0F9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5B0CA-A16F-4153-A80F-DAF211B07495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104F0-8648-4EF8-BE6E-5FEC3B7D435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BEBE8-C879-4498-B4C4-D2528ADB3A59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C5FDB-D69F-4452-9D12-736BF09ACAC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Tm="6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BD44E-7139-4530-8050-42E5F82F59D6}" type="datetimeFigureOut">
              <a:rPr lang="es-ES" smtClean="0"/>
              <a:pPr>
                <a:defRPr/>
              </a:pPr>
              <a:t>01/12/2012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E157AB-2850-4BB4-BFA2-91F48D87E69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</p:sldLayoutIdLst>
  <p:transition spd="slow" advTm="6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26" Type="http://schemas.openxmlformats.org/officeDocument/2006/relationships/image" Target="../media/image38.gi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3.png"/><Relationship Id="rId34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microsoft.com/office/2007/relationships/diagramDrawing" Target="../diagrams/drawing1.xml"/><Relationship Id="rId17" Type="http://schemas.openxmlformats.org/officeDocument/2006/relationships/image" Target="../media/image19.png"/><Relationship Id="rId25" Type="http://schemas.openxmlformats.org/officeDocument/2006/relationships/image" Target="../media/image37.jpeg"/><Relationship Id="rId3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29" Type="http://schemas.openxmlformats.org/officeDocument/2006/relationships/image" Target="../media/image41.jpeg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36.jpeg"/><Relationship Id="rId32" Type="http://schemas.openxmlformats.org/officeDocument/2006/relationships/image" Target="../media/image44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5.gif"/><Relationship Id="rId28" Type="http://schemas.openxmlformats.org/officeDocument/2006/relationships/image" Target="../media/image40.png"/><Relationship Id="rId36" Type="http://schemas.openxmlformats.org/officeDocument/2006/relationships/image" Target="../media/image47.jpe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27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estPath.WM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39330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834632" y="5931277"/>
            <a:ext cx="420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Ciudad Real</a:t>
            </a:r>
          </a:p>
          <a:p>
            <a:pPr algn="r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29 de noviembre de 2012</a:t>
            </a:r>
            <a:endParaRPr lang="es-ES" sz="8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/>
            <a:endParaRPr lang="es-ES" sz="8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2948" y="2564904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+mj-lt"/>
              </a:rPr>
              <a:t>Un </a:t>
            </a:r>
            <a:r>
              <a:rPr lang="es-ES" sz="3200" b="1" dirty="0">
                <a:solidFill>
                  <a:schemeClr val="bg1"/>
                </a:solidFill>
                <a:latin typeface="+mj-lt"/>
              </a:rPr>
              <a:t>moderno sistema de gestión de procesos </a:t>
            </a:r>
            <a:r>
              <a:rPr lang="es-ES" sz="3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s-ES" sz="3200" b="1" dirty="0" smtClean="0">
                <a:solidFill>
                  <a:schemeClr val="bg1"/>
                </a:solidFill>
                <a:latin typeface="+mj-lt"/>
              </a:rPr>
              <a:t>para </a:t>
            </a:r>
            <a:r>
              <a:rPr lang="es-ES" sz="3200" b="1" dirty="0">
                <a:solidFill>
                  <a:schemeClr val="bg1"/>
                </a:solidFill>
                <a:latin typeface="+mj-lt"/>
              </a:rPr>
              <a:t>los servicios de patología del siglo XXI </a:t>
            </a:r>
            <a:endParaRPr lang="es-E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Y:\GestPath\0.Organització\Imatge corporativa\Logos\Logo_GestPath_negati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54" y="478963"/>
            <a:ext cx="4702994" cy="16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36" r="76531" b="9984"/>
          <a:stretch/>
        </p:blipFill>
        <p:spPr bwMode="auto">
          <a:xfrm>
            <a:off x="60896" y="5517231"/>
            <a:ext cx="812745" cy="113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7" t="7836" b="9984"/>
          <a:stretch/>
        </p:blipFill>
        <p:spPr bwMode="auto">
          <a:xfrm>
            <a:off x="873641" y="5301208"/>
            <a:ext cx="2501230" cy="107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QRCo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182144"/>
            <a:ext cx="360040" cy="3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73641" y="6252764"/>
            <a:ext cx="242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esbladamedical.com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58750" y="271463"/>
            <a:ext cx="2786063" cy="400050"/>
          </a:xfrm>
          <a:effectLst/>
        </p:spPr>
        <p:txBody>
          <a:bodyPr wrap="none">
            <a:spAutoFit/>
          </a:bodyPr>
          <a:lstStyle/>
          <a:p>
            <a:pPr marL="484632" indent="0" eaLnBrk="1" hangingPunct="1">
              <a:defRPr/>
            </a:pPr>
            <a:r>
              <a:rPr lang="es-ES_tradnl" sz="2000" dirty="0" smtClean="0">
                <a:ln w="317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¿QUÉ ES GESTPATH?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1484784"/>
            <a:ext cx="7777163" cy="4175125"/>
          </a:xfrm>
        </p:spPr>
        <p:txBody>
          <a:bodyPr>
            <a:normAutofit/>
          </a:bodyPr>
          <a:lstStyle/>
          <a:p>
            <a:pPr algn="just" eaLnBrk="1" hangingPunct="1">
              <a:buSzPct val="60000"/>
              <a:buFont typeface="Wingdings 2" pitchFamily="18" charset="2"/>
              <a:buChar char=""/>
              <a:defRPr/>
            </a:pP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Solución </a:t>
            </a: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integral de gestión de laboratorios de anatomía patológica.</a:t>
            </a:r>
          </a:p>
          <a:p>
            <a:pPr algn="just" eaLnBrk="1" hangingPunct="1">
              <a:buSzPct val="60000"/>
              <a:buFont typeface="Wingdings 2" pitchFamily="18" charset="2"/>
              <a:buChar char=""/>
              <a:defRPr/>
            </a:pPr>
            <a:endParaRPr lang="es-ES_tradnl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SzPct val="60000"/>
              <a:buFont typeface="Wingdings 2" pitchFamily="18" charset="2"/>
              <a:buChar char=""/>
              <a:defRPr/>
            </a:pP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Digitalización de los procesos asociados a los estudios.</a:t>
            </a:r>
          </a:p>
          <a:p>
            <a:pPr algn="just">
              <a:buSzPct val="60000"/>
              <a:buFont typeface="Wingdings 2" pitchFamily="18" charset="2"/>
              <a:buChar char=""/>
              <a:defRPr/>
            </a:pPr>
            <a:endParaRPr lang="es-ES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SzPct val="60000"/>
              <a:buFont typeface="Wingdings 2" pitchFamily="18" charset="2"/>
              <a:buChar char=""/>
              <a:defRPr/>
            </a:pP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Desarrollado por un equipo de ingenieros y patólogos.</a:t>
            </a:r>
          </a:p>
          <a:p>
            <a:pPr marL="0" indent="0" algn="just" eaLnBrk="1" hangingPunct="1">
              <a:buSzPct val="60000"/>
              <a:buNone/>
              <a:defRPr/>
            </a:pPr>
            <a:endParaRPr lang="es-ES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SzPct val="60000"/>
              <a:buFont typeface="Wingdings 2" pitchFamily="18" charset="2"/>
              <a:buChar char=""/>
              <a:defRPr/>
            </a:pP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Construido sobre Libro Blanco de la Anatomía Patológica y Ley Orgánica de Protección de Datos.</a:t>
            </a:r>
          </a:p>
          <a:p>
            <a:pPr algn="just" eaLnBrk="1" hangingPunct="1">
              <a:buSzPct val="60000"/>
              <a:buFont typeface="Wingdings 2" pitchFamily="18" charset="2"/>
              <a:buChar char=""/>
              <a:defRPr/>
            </a:pPr>
            <a:endParaRPr lang="es-ES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SzPct val="60000"/>
              <a:buFont typeface="Wingdings 2" pitchFamily="18" charset="2"/>
              <a:buChar char=""/>
              <a:defRPr/>
            </a:pP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Funcionando en 13 centros y procesando 1500 muestras/día.</a:t>
            </a:r>
          </a:p>
          <a:p>
            <a:pPr algn="just">
              <a:buSzPct val="60000"/>
              <a:buFont typeface="Wingdings 2" pitchFamily="18" charset="2"/>
              <a:buChar char=""/>
              <a:defRPr/>
            </a:pPr>
            <a:endParaRPr lang="es-ES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SzPct val="60000"/>
              <a:buFont typeface="Wingdings 2" pitchFamily="18" charset="2"/>
              <a:buChar char=""/>
              <a:defRPr/>
            </a:pPr>
            <a:endParaRPr lang="es-ES" sz="1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46" b="84115" l="22656" r="85547">
                        <a14:foregroundMark x1="32031" y1="16406" x2="32031" y2="16406"/>
                        <a14:foregroundMark x1="73145" y1="16667" x2="73145" y2="16667"/>
                        <a14:foregroundMark x1="85547" y1="75911" x2="85547" y2="75911"/>
                        <a14:foregroundMark x1="83594" y1="84115" x2="83594" y2="84115"/>
                        <a14:foregroundMark x1="24219" y1="83854" x2="24219" y2="83854"/>
                        <a14:foregroundMark x1="82715" y1="61328" x2="82715" y2="61328"/>
                        <a14:foregroundMark x1="75586" y1="26693" x2="75586" y2="26693"/>
                        <a14:foregroundMark x1="74316" y1="20964" x2="74316" y2="20964"/>
                        <a14:foregroundMark x1="74805" y1="23828" x2="74805" y2="23828"/>
                        <a14:foregroundMark x1="22656" y1="76042" x2="22656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8" t="14723" r="13430" b="13886"/>
          <a:stretch/>
        </p:blipFill>
        <p:spPr bwMode="auto">
          <a:xfrm>
            <a:off x="85663" y="908720"/>
            <a:ext cx="5048420" cy="416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85" y="1649477"/>
            <a:ext cx="1098931" cy="1098931"/>
          </a:xfrm>
          <a:prstGeom prst="rect">
            <a:avLst/>
          </a:prstGeom>
        </p:spPr>
      </p:pic>
      <p:pic>
        <p:nvPicPr>
          <p:cNvPr id="16" name="15 Image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72" y="4240406"/>
            <a:ext cx="993292" cy="993292"/>
          </a:xfrm>
          <a:prstGeom prst="rect">
            <a:avLst/>
          </a:prstGeom>
        </p:spPr>
      </p:pic>
      <p:pic>
        <p:nvPicPr>
          <p:cNvPr id="19" name="18 Imagen ahorro" descr="page_remove.png" hidden="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H="1" flipV="1">
            <a:off x="4638075" y="-117753"/>
            <a:ext cx="989029" cy="98902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1" name="10 Grupo"/>
          <p:cNvGrpSpPr/>
          <p:nvPr/>
        </p:nvGrpSpPr>
        <p:grpSpPr>
          <a:xfrm>
            <a:off x="486126" y="5517232"/>
            <a:ext cx="4013866" cy="763266"/>
            <a:chOff x="1593922" y="5635392"/>
            <a:chExt cx="4013866" cy="763266"/>
          </a:xfrm>
        </p:grpSpPr>
        <p:sp>
          <p:nvSpPr>
            <p:cNvPr id="7" name="6 CuadroTexto"/>
            <p:cNvSpPr txBox="1"/>
            <p:nvPr/>
          </p:nvSpPr>
          <p:spPr>
            <a:xfrm>
              <a:off x="1593922" y="5936282"/>
              <a:ext cx="361572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+mn-lt"/>
                </a:rPr>
                <a:t>HOSPITAL, CENTROS EXTERNOS</a:t>
              </a:r>
              <a:endParaRPr lang="es-ES" dirty="0">
                <a:latin typeface="+mn-lt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522" y="5635392"/>
              <a:ext cx="763266" cy="763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8 CuadroTexto"/>
          <p:cNvSpPr txBox="1"/>
          <p:nvPr/>
        </p:nvSpPr>
        <p:spPr>
          <a:xfrm>
            <a:off x="4580392" y="926136"/>
            <a:ext cx="267589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Conectividad</a:t>
            </a:r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580392" y="926136"/>
            <a:ext cx="317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Automatización</a:t>
            </a:r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580392" y="926136"/>
            <a:ext cx="378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Información global</a:t>
            </a:r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580392" y="926136"/>
            <a:ext cx="399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Trazabilidad total</a:t>
            </a:r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4580392" y="926136"/>
            <a:ext cx="218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Seguridad</a:t>
            </a:r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580392" y="926136"/>
            <a:ext cx="181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Gestión</a:t>
            </a:r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40 Calidad"/>
          <p:cNvSpPr txBox="1"/>
          <p:nvPr/>
        </p:nvSpPr>
        <p:spPr>
          <a:xfrm>
            <a:off x="4580392" y="926136"/>
            <a:ext cx="162331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Calidad</a:t>
            </a:r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580392" y="926136"/>
            <a:ext cx="341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Ahorro de costes</a:t>
            </a:r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580392" y="926136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Control</a:t>
            </a: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total</a:t>
            </a:r>
            <a:endParaRPr lang="es-E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conectividad" descr="\\nas1\EMS\GestPath\5.Departament comercial\CP07ESB002-00 - Promoció_GestPath\Presentacions\Elements_presentació\leftright-flecha-icono-7320-96.png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1428736"/>
            <a:ext cx="600076" cy="671514"/>
          </a:xfrm>
          <a:prstGeom prst="rect">
            <a:avLst/>
          </a:prstGeom>
          <a:noFill/>
        </p:spPr>
      </p:pic>
      <p:pic>
        <p:nvPicPr>
          <p:cNvPr id="2" name="Picture conectividad" descr="Y:\GestPath\5.Departament comercial\CP07ESB002-00 - Promoció_GestPath\Presentacions\Elements_presentació\exchange.png" hidden="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1428736"/>
            <a:ext cx="642942" cy="642942"/>
          </a:xfrm>
          <a:prstGeom prst="rect">
            <a:avLst/>
          </a:prstGeom>
          <a:noFill/>
        </p:spPr>
      </p:pic>
      <p:pic>
        <p:nvPicPr>
          <p:cNvPr id="4" name="Picture información glob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511" y="1674803"/>
            <a:ext cx="1048278" cy="1048278"/>
          </a:xfrm>
          <a:prstGeom prst="rect">
            <a:avLst/>
          </a:prstGeom>
          <a:noFill/>
        </p:spPr>
      </p:pic>
      <p:pic>
        <p:nvPicPr>
          <p:cNvPr id="5" name="Picture calidad" descr="Y:\GestPath\5.Departament comercial\CP07ESB002-00 - Promoció_GestPath\Presentacions\Elements_presentació\QualityControl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29799" y="1669091"/>
            <a:ext cx="1059703" cy="1059703"/>
          </a:xfrm>
          <a:prstGeom prst="rect">
            <a:avLst/>
          </a:prstGeom>
          <a:noFill/>
        </p:spPr>
      </p:pic>
      <p:pic>
        <p:nvPicPr>
          <p:cNvPr id="8" name="Picture 5" descr="Y:\GestPath\5.Departament comercial\CP07ESB002-00 - Promoció_GestPath\Presentacions\Elements_presentació\visto_bueno.gif" hidden="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51748" y="4160588"/>
            <a:ext cx="898684" cy="1011020"/>
          </a:xfrm>
          <a:prstGeom prst="rect">
            <a:avLst/>
          </a:prstGeom>
          <a:noFill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4908" r="22908" b="-1"/>
          <a:stretch/>
        </p:blipFill>
        <p:spPr bwMode="auto">
          <a:xfrm>
            <a:off x="6415338" y="1737346"/>
            <a:ext cx="688624" cy="923193"/>
          </a:xfrm>
          <a:prstGeom prst="rect">
            <a:avLst/>
          </a:prstGeom>
          <a:noFill/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15" y="1880021"/>
            <a:ext cx="3415670" cy="6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C:\Users\angel.estorach\Downloads\1326358644_camera_tes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21488" y="1660780"/>
            <a:ext cx="1076324" cy="1076324"/>
          </a:xfrm>
          <a:prstGeom prst="rect">
            <a:avLst/>
          </a:prstGeom>
          <a:noFill/>
        </p:spPr>
      </p:pic>
      <p:pic>
        <p:nvPicPr>
          <p:cNvPr id="20" name="Picture 5" descr="C:\Users\angel.estorach\Downloads\1326357693_interact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38172" y="1777464"/>
            <a:ext cx="842956" cy="842956"/>
          </a:xfrm>
          <a:prstGeom prst="rect">
            <a:avLst/>
          </a:prstGeom>
          <a:noFill/>
        </p:spPr>
      </p:pic>
      <p:pic>
        <p:nvPicPr>
          <p:cNvPr id="21" name="Picture 6" descr="C:\Users\angel.estorach\Downloads\1326360430_Volume Manager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21488" y="1660780"/>
            <a:ext cx="1076324" cy="1076324"/>
          </a:xfrm>
          <a:prstGeom prst="rect">
            <a:avLst/>
          </a:prstGeom>
          <a:noFill/>
        </p:spPr>
      </p:pic>
      <p:sp>
        <p:nvSpPr>
          <p:cNvPr id="45" name="44 CuadroTexto"/>
          <p:cNvSpPr txBox="1"/>
          <p:nvPr/>
        </p:nvSpPr>
        <p:spPr>
          <a:xfrm>
            <a:off x="5115355" y="2866293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2060"/>
                </a:solidFill>
              </a:rPr>
              <a:t>de caso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2060"/>
                </a:solidFill>
              </a:rPr>
              <a:t>de </a:t>
            </a:r>
            <a:r>
              <a:rPr lang="ca-ES" sz="1600" dirty="0" err="1" smtClean="0">
                <a:solidFill>
                  <a:srgbClr val="002060"/>
                </a:solidFill>
              </a:rPr>
              <a:t>muestra</a:t>
            </a:r>
            <a:endParaRPr lang="ca-E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2060"/>
                </a:solidFill>
              </a:rPr>
              <a:t>de </a:t>
            </a:r>
            <a:r>
              <a:rPr lang="ca-ES" sz="1600" dirty="0" err="1" smtClean="0">
                <a:solidFill>
                  <a:srgbClr val="002060"/>
                </a:solidFill>
              </a:rPr>
              <a:t>sistemas</a:t>
            </a:r>
            <a:r>
              <a:rPr lang="ca-ES" sz="1600" dirty="0" smtClean="0">
                <a:solidFill>
                  <a:srgbClr val="002060"/>
                </a:solidFill>
              </a:rPr>
              <a:t> </a:t>
            </a:r>
            <a:r>
              <a:rPr lang="ca-ES" sz="1600" dirty="0" err="1" smtClean="0">
                <a:solidFill>
                  <a:srgbClr val="002060"/>
                </a:solidFill>
              </a:rPr>
              <a:t>externos</a:t>
            </a:r>
            <a:endParaRPr lang="ca-E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2060"/>
                </a:solidFill>
              </a:rPr>
              <a:t>de </a:t>
            </a:r>
            <a:r>
              <a:rPr lang="ca-ES" sz="1600" dirty="0" err="1" smtClean="0">
                <a:solidFill>
                  <a:srgbClr val="002060"/>
                </a:solidFill>
              </a:rPr>
              <a:t>máquinas</a:t>
            </a:r>
            <a:endParaRPr lang="ca-E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2060"/>
                </a:solidFill>
              </a:rPr>
              <a:t>de </a:t>
            </a:r>
            <a:r>
              <a:rPr lang="ca-ES" sz="1600" dirty="0" err="1" smtClean="0">
                <a:solidFill>
                  <a:srgbClr val="002060"/>
                </a:solidFill>
              </a:rPr>
              <a:t>calidad</a:t>
            </a:r>
            <a:endParaRPr lang="ca-E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ca-ES" sz="1600" dirty="0"/>
          </a:p>
        </p:txBody>
      </p:sp>
      <p:sp>
        <p:nvSpPr>
          <p:cNvPr id="47" name="1 Título"/>
          <p:cNvSpPr>
            <a:spLocks noGrp="1"/>
          </p:cNvSpPr>
          <p:nvPr>
            <p:ph type="title"/>
          </p:nvPr>
        </p:nvSpPr>
        <p:spPr>
          <a:xfrm>
            <a:off x="-71438" y="-26918"/>
            <a:ext cx="4767780" cy="707886"/>
          </a:xfrm>
          <a:effectLst/>
        </p:spPr>
        <p:txBody>
          <a:bodyPr wrap="none">
            <a:spAutoFit/>
          </a:bodyPr>
          <a:lstStyle/>
          <a:p>
            <a:pPr marL="484632" indent="0" algn="l" eaLnBrk="1" hangingPunct="1">
              <a:defRPr/>
            </a:pPr>
            <a:r>
              <a:rPr lang="es-ES" sz="2000" dirty="0" smtClean="0">
                <a:ln w="317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es-ES" sz="2000" dirty="0" smtClean="0">
                <a:ln w="317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s-ES" sz="2000" dirty="0" smtClean="0">
                <a:ln w="317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MÓDULO DE GESTIÓN DEL WORKFLOW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899592" y="5013176"/>
            <a:ext cx="2680381" cy="684584"/>
            <a:chOff x="786499" y="5078118"/>
            <a:chExt cx="2680381" cy="684584"/>
          </a:xfrm>
        </p:grpSpPr>
        <p:sp>
          <p:nvSpPr>
            <p:cNvPr id="6" name="5 Flecha derecha"/>
            <p:cNvSpPr/>
            <p:nvPr/>
          </p:nvSpPr>
          <p:spPr>
            <a:xfrm rot="16200000">
              <a:off x="664246" y="5200371"/>
              <a:ext cx="684584" cy="44007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Flecha derecha"/>
            <p:cNvSpPr/>
            <p:nvPr/>
          </p:nvSpPr>
          <p:spPr>
            <a:xfrm rot="5400000">
              <a:off x="2904549" y="5200371"/>
              <a:ext cx="684584" cy="44007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8" name="47 CuadroTexto"/>
          <p:cNvSpPr txBox="1"/>
          <p:nvPr/>
        </p:nvSpPr>
        <p:spPr>
          <a:xfrm>
            <a:off x="4580392" y="926136"/>
            <a:ext cx="411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Gestión de procesos</a:t>
            </a:r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24" y="1751232"/>
            <a:ext cx="3431853" cy="89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49 CuadroTexto"/>
          <p:cNvSpPr txBox="1"/>
          <p:nvPr/>
        </p:nvSpPr>
        <p:spPr>
          <a:xfrm>
            <a:off x="5115355" y="2866293"/>
            <a:ext cx="3831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a-ES" sz="1600" dirty="0" smtClean="0">
                <a:solidFill>
                  <a:srgbClr val="002060"/>
                </a:solidFill>
              </a:rPr>
              <a:t> </a:t>
            </a:r>
            <a:r>
              <a:rPr lang="ca-ES" sz="1600" dirty="0" err="1" smtClean="0">
                <a:solidFill>
                  <a:srgbClr val="002060"/>
                </a:solidFill>
              </a:rPr>
              <a:t>Circuitos</a:t>
            </a:r>
            <a:r>
              <a:rPr lang="ca-ES" sz="1600" dirty="0" smtClean="0">
                <a:solidFill>
                  <a:srgbClr val="002060"/>
                </a:solidFill>
              </a:rPr>
              <a:t> para cada </a:t>
            </a:r>
            <a:r>
              <a:rPr lang="ca-ES" sz="1600" dirty="0" err="1" smtClean="0">
                <a:solidFill>
                  <a:srgbClr val="002060"/>
                </a:solidFill>
              </a:rPr>
              <a:t>tipo</a:t>
            </a:r>
            <a:r>
              <a:rPr lang="ca-ES" sz="1600" dirty="0" smtClean="0">
                <a:solidFill>
                  <a:srgbClr val="002060"/>
                </a:solidFill>
              </a:rPr>
              <a:t> de estudio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a-ES" sz="1600" dirty="0">
                <a:solidFill>
                  <a:srgbClr val="002060"/>
                </a:solidFill>
              </a:rPr>
              <a:t> </a:t>
            </a:r>
            <a:r>
              <a:rPr lang="ca-ES" sz="1600" dirty="0" err="1" smtClean="0">
                <a:solidFill>
                  <a:srgbClr val="002060"/>
                </a:solidFill>
              </a:rPr>
              <a:t>Gestión</a:t>
            </a:r>
            <a:r>
              <a:rPr lang="ca-ES" sz="1600" dirty="0">
                <a:solidFill>
                  <a:srgbClr val="002060"/>
                </a:solidFill>
              </a:rPr>
              <a:t> </a:t>
            </a:r>
            <a:r>
              <a:rPr lang="ca-ES" sz="1600" dirty="0" smtClean="0">
                <a:solidFill>
                  <a:srgbClr val="002060"/>
                </a:solidFill>
              </a:rPr>
              <a:t>de los </a:t>
            </a:r>
            <a:r>
              <a:rPr lang="ca-ES" sz="1600" dirty="0" err="1" smtClean="0">
                <a:solidFill>
                  <a:srgbClr val="002060"/>
                </a:solidFill>
              </a:rPr>
              <a:t>estados</a:t>
            </a:r>
            <a:r>
              <a:rPr lang="ca-ES" sz="1600" dirty="0" smtClean="0">
                <a:solidFill>
                  <a:srgbClr val="002060"/>
                </a:solidFill>
              </a:rPr>
              <a:t> de los casos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a-ES" sz="1600" dirty="0">
                <a:solidFill>
                  <a:srgbClr val="002060"/>
                </a:solidFill>
              </a:rPr>
              <a:t> </a:t>
            </a:r>
            <a:r>
              <a:rPr lang="ca-ES" sz="1600" dirty="0" smtClean="0">
                <a:solidFill>
                  <a:srgbClr val="002060"/>
                </a:solidFill>
              </a:rPr>
              <a:t>Reparto de </a:t>
            </a:r>
            <a:r>
              <a:rPr lang="ca-ES" sz="1600" dirty="0" err="1" smtClean="0">
                <a:solidFill>
                  <a:srgbClr val="002060"/>
                </a:solidFill>
              </a:rPr>
              <a:t>tareas</a:t>
            </a:r>
            <a:r>
              <a:rPr lang="ca-ES" sz="1600" dirty="0" smtClean="0">
                <a:solidFill>
                  <a:srgbClr val="002060"/>
                </a:solidFill>
              </a:rPr>
              <a:t> para los </a:t>
            </a:r>
            <a:r>
              <a:rPr lang="ca-ES" sz="1600" dirty="0" err="1" smtClean="0">
                <a:solidFill>
                  <a:srgbClr val="002060"/>
                </a:solidFill>
              </a:rPr>
              <a:t>usuarios</a:t>
            </a:r>
            <a:endParaRPr lang="ca-E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ca-ES" sz="1600" dirty="0"/>
          </a:p>
        </p:txBody>
      </p:sp>
      <p:pic>
        <p:nvPicPr>
          <p:cNvPr id="53" name="Picture 2 calculadora" descr="C:\Users\angel.estorach\Desktop\icono_ahorr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28" y="1712120"/>
            <a:ext cx="973645" cy="9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de ahorro"/>
          <p:cNvSpPr/>
          <p:nvPr/>
        </p:nvSpPr>
        <p:spPr>
          <a:xfrm>
            <a:off x="5115355" y="2866293"/>
            <a:ext cx="4024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Reducción de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tiempos de diagnóstico.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Reducción de tiempos de operación.</a:t>
            </a: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Reducción de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errores.</a:t>
            </a: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08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4" grpId="0"/>
      <p:bldP spid="34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  <p:bldP spid="43" grpId="1"/>
      <p:bldP spid="44" grpId="0"/>
      <p:bldP spid="44" grpId="1"/>
      <p:bldP spid="45" grpId="0"/>
      <p:bldP spid="45" grpId="1"/>
      <p:bldP spid="48" grpId="0"/>
      <p:bldP spid="48" grpId="1"/>
      <p:bldP spid="50" grpId="0"/>
      <p:bldP spid="50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152 Flecha derecha"/>
          <p:cNvSpPr/>
          <p:nvPr/>
        </p:nvSpPr>
        <p:spPr>
          <a:xfrm>
            <a:off x="54546" y="908720"/>
            <a:ext cx="9062942" cy="801324"/>
          </a:xfrm>
          <a:prstGeom prst="rightArrow">
            <a:avLst>
              <a:gd name="adj1" fmla="val 64442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+mj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-71438" y="-26918"/>
            <a:ext cx="5257401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84632" algn="l" eaLnBrk="1" hangingPunct="1">
              <a:defRPr/>
            </a:pPr>
            <a:r>
              <a:rPr lang="es-ES" sz="2000" dirty="0" smtClean="0">
                <a:ln w="317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+mn-ea"/>
                <a:cs typeface="Calibri" pitchFamily="34" charset="0"/>
              </a:rPr>
              <a:t/>
            </a:r>
            <a:br>
              <a:rPr lang="es-ES" sz="2000" dirty="0" smtClean="0">
                <a:ln w="317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+mn-ea"/>
                <a:cs typeface="Calibri" pitchFamily="34" charset="0"/>
              </a:rPr>
            </a:br>
            <a:r>
              <a:rPr lang="es-ES" sz="2000" dirty="0" smtClean="0">
                <a:ln w="317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FLUJOS DE TRABAJO Y VALORES AÑADIDOS</a:t>
            </a:r>
            <a:endParaRPr lang="es-ES" sz="2000" dirty="0" smtClean="0">
              <a:ln w="317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a typeface="+mn-ea"/>
              <a:cs typeface="Calibri" pitchFamily="34" charset="0"/>
            </a:endParaRPr>
          </a:p>
        </p:txBody>
      </p:sp>
      <p:pic>
        <p:nvPicPr>
          <p:cNvPr id="55304" name="36 Imagen" descr="certificado_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47" y="1127289"/>
            <a:ext cx="308110" cy="50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162978" y="1297373"/>
            <a:ext cx="376574" cy="425737"/>
            <a:chOff x="162578" y="1000950"/>
            <a:chExt cx="295629" cy="334224"/>
          </a:xfrm>
        </p:grpSpPr>
        <p:pic>
          <p:nvPicPr>
            <p:cNvPr id="146" name="Picture 7" descr="Y:\GestPath\5.Departament comercial\Presentacions\Elements_presentació\Muntatges\Model 3D laboratori\Model 3D laboratori_v3\RENDERS\Imatges_per_presentació\Po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355"/>
            <a:stretch/>
          </p:blipFill>
          <p:spPr bwMode="auto">
            <a:xfrm>
              <a:off x="163660" y="1000950"/>
              <a:ext cx="294547" cy="22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7" descr="Y:\GestPath\5.Departament comercial\Presentacions\Elements_presentació\Muntatges\Model 3D laboratori\Model 3D laboratori_v3\RENDERS\Imatges_per_presentació\Pot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0"/>
            <a:stretch/>
          </p:blipFill>
          <p:spPr bwMode="auto">
            <a:xfrm>
              <a:off x="162578" y="1220694"/>
              <a:ext cx="294547" cy="11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940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6" y="1240185"/>
            <a:ext cx="1095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452" y="1259235"/>
            <a:ext cx="1095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" name="158 Rectángulo redondeado"/>
          <p:cNvSpPr/>
          <p:nvPr/>
        </p:nvSpPr>
        <p:spPr>
          <a:xfrm>
            <a:off x="763409" y="1134269"/>
            <a:ext cx="7848872" cy="37971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00" b="1" dirty="0" smtClean="0">
                <a:latin typeface="+mj-lt"/>
              </a:rPr>
              <a:t>Sistema de información y realización de informes</a:t>
            </a:r>
            <a:endParaRPr lang="es-ES" sz="800" b="0" dirty="0">
              <a:latin typeface="+mj-lt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49604675"/>
              </p:ext>
            </p:extLst>
          </p:nvPr>
        </p:nvGraphicFramePr>
        <p:xfrm>
          <a:off x="761926" y="873095"/>
          <a:ext cx="7825704" cy="88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2" name="9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00067" cy="40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2" descr="X:\Software\Disseny\icones\_aestethica\png\48x48\blog_pos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1136570"/>
            <a:ext cx="348214" cy="3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51981" y="1649217"/>
            <a:ext cx="9065508" cy="830979"/>
            <a:chOff x="5198" y="3431238"/>
            <a:chExt cx="9085398" cy="830979"/>
          </a:xfrm>
        </p:grpSpPr>
        <p:grpSp>
          <p:nvGrpSpPr>
            <p:cNvPr id="27" name="26 Grupo"/>
            <p:cNvGrpSpPr/>
            <p:nvPr/>
          </p:nvGrpSpPr>
          <p:grpSpPr>
            <a:xfrm>
              <a:off x="5198" y="3460893"/>
              <a:ext cx="9085398" cy="801324"/>
              <a:chOff x="5198" y="3995828"/>
              <a:chExt cx="9085398" cy="801324"/>
            </a:xfrm>
          </p:grpSpPr>
          <p:sp>
            <p:nvSpPr>
              <p:cNvPr id="109" name="108 Flecha derecha"/>
              <p:cNvSpPr/>
              <p:nvPr/>
            </p:nvSpPr>
            <p:spPr>
              <a:xfrm>
                <a:off x="11169" y="3995828"/>
                <a:ext cx="9079427" cy="801324"/>
              </a:xfrm>
              <a:prstGeom prst="rightArrow">
                <a:avLst>
                  <a:gd name="adj1" fmla="val 64442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latin typeface="+mj-lt"/>
                </a:endParaRPr>
              </a:p>
            </p:txBody>
          </p:sp>
          <p:sp>
            <p:nvSpPr>
              <p:cNvPr id="99" name="98 CuadroTexto"/>
              <p:cNvSpPr txBox="1">
                <a:spLocks noChangeArrowheads="1"/>
              </p:cNvSpPr>
              <p:nvPr/>
            </p:nvSpPr>
            <p:spPr bwMode="auto">
              <a:xfrm>
                <a:off x="5198" y="4231942"/>
                <a:ext cx="211937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" sz="800" dirty="0" smtClean="0">
                    <a:latin typeface="+mj-lt"/>
                  </a:rPr>
                  <a:t>PROTOCOLOS</a:t>
                </a:r>
              </a:p>
              <a:p>
                <a:pPr eaLnBrk="1" hangingPunct="1"/>
                <a:r>
                  <a:rPr lang="es-ES" sz="800" dirty="0" smtClean="0">
                    <a:latin typeface="+mj-lt"/>
                  </a:rPr>
                  <a:t>UNIFICADOS</a:t>
                </a:r>
                <a:endParaRPr lang="es-ES" sz="800" dirty="0">
                  <a:latin typeface="+mj-lt"/>
                </a:endParaRPr>
              </a:p>
            </p:txBody>
          </p:sp>
        </p:grpSp>
        <p:grpSp>
          <p:nvGrpSpPr>
            <p:cNvPr id="228" name="227 Grupo"/>
            <p:cNvGrpSpPr/>
            <p:nvPr/>
          </p:nvGrpSpPr>
          <p:grpSpPr>
            <a:xfrm>
              <a:off x="718188" y="3431238"/>
              <a:ext cx="7886261" cy="620434"/>
              <a:chOff x="718188" y="3958717"/>
              <a:chExt cx="7886261" cy="620434"/>
            </a:xfrm>
          </p:grpSpPr>
          <p:sp>
            <p:nvSpPr>
              <p:cNvPr id="103" name="102 Rectángulo redondeado"/>
              <p:cNvSpPr/>
              <p:nvPr/>
            </p:nvSpPr>
            <p:spPr>
              <a:xfrm>
                <a:off x="718188" y="4199434"/>
                <a:ext cx="7886261" cy="379717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900" b="1" dirty="0" smtClean="0">
                    <a:latin typeface="+mj-lt"/>
                  </a:rPr>
                  <a:t>Protocolos de trabajo automatizados</a:t>
                </a:r>
                <a:br>
                  <a:rPr lang="es-ES" sz="900" b="1" dirty="0" smtClean="0">
                    <a:latin typeface="+mj-lt"/>
                  </a:rPr>
                </a:br>
                <a:r>
                  <a:rPr lang="es-ES" sz="800" b="0" dirty="0" smtClean="0">
                    <a:latin typeface="+mj-lt"/>
                  </a:rPr>
                  <a:t>Protocolos para todo el trabajo (SEAP), plantillas, listas de trabajo unificadas, etc.</a:t>
                </a:r>
                <a:endParaRPr lang="es-ES" sz="800" b="0" dirty="0">
                  <a:latin typeface="+mj-lt"/>
                </a:endParaRPr>
              </a:p>
            </p:txBody>
          </p:sp>
          <p:pic>
            <p:nvPicPr>
              <p:cNvPr id="38929" name="Picture 17" descr="http://www.itp.edu.mx/sites/default/files/Lista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05106">
                <a:off x="8208353" y="3958717"/>
                <a:ext cx="373815" cy="373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16 Grupo"/>
          <p:cNvGrpSpPr/>
          <p:nvPr/>
        </p:nvGrpSpPr>
        <p:grpSpPr>
          <a:xfrm>
            <a:off x="29208" y="4610720"/>
            <a:ext cx="9114792" cy="801324"/>
            <a:chOff x="5198" y="4326154"/>
            <a:chExt cx="9085398" cy="801324"/>
          </a:xfrm>
        </p:grpSpPr>
        <p:grpSp>
          <p:nvGrpSpPr>
            <p:cNvPr id="28" name="27 Grupo"/>
            <p:cNvGrpSpPr/>
            <p:nvPr/>
          </p:nvGrpSpPr>
          <p:grpSpPr>
            <a:xfrm>
              <a:off x="5198" y="4326154"/>
              <a:ext cx="9085398" cy="801324"/>
              <a:chOff x="5198" y="4936213"/>
              <a:chExt cx="9085398" cy="801324"/>
            </a:xfrm>
          </p:grpSpPr>
          <p:sp>
            <p:nvSpPr>
              <p:cNvPr id="118" name="117 Flecha derecha"/>
              <p:cNvSpPr/>
              <p:nvPr/>
            </p:nvSpPr>
            <p:spPr>
              <a:xfrm>
                <a:off x="35496" y="4936213"/>
                <a:ext cx="9055100" cy="801324"/>
              </a:xfrm>
              <a:prstGeom prst="rightArrow">
                <a:avLst>
                  <a:gd name="adj1" fmla="val 64442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latin typeface="+mj-lt"/>
                </a:endParaRPr>
              </a:p>
            </p:txBody>
          </p:sp>
          <p:sp>
            <p:nvSpPr>
              <p:cNvPr id="95" name="94 CuadroTexto"/>
              <p:cNvSpPr txBox="1">
                <a:spLocks noChangeArrowheads="1"/>
              </p:cNvSpPr>
              <p:nvPr/>
            </p:nvSpPr>
            <p:spPr bwMode="auto">
              <a:xfrm>
                <a:off x="5198" y="5175002"/>
                <a:ext cx="14033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" sz="800" smtClean="0">
                    <a:latin typeface="+mj-lt"/>
                  </a:rPr>
                  <a:t>GESTIÓN </a:t>
                </a:r>
                <a:br>
                  <a:rPr lang="es-ES" sz="800" smtClean="0">
                    <a:latin typeface="+mj-lt"/>
                  </a:rPr>
                </a:br>
                <a:r>
                  <a:rPr lang="es-ES" sz="800" smtClean="0">
                    <a:latin typeface="+mj-lt"/>
                  </a:rPr>
                  <a:t>CALIDAD</a:t>
                </a:r>
                <a:endParaRPr lang="es-ES" sz="800">
                  <a:latin typeface="+mj-lt"/>
                </a:endParaRPr>
              </a:p>
            </p:txBody>
          </p:sp>
        </p:grpSp>
        <p:grpSp>
          <p:nvGrpSpPr>
            <p:cNvPr id="229" name="228 Grupo"/>
            <p:cNvGrpSpPr/>
            <p:nvPr/>
          </p:nvGrpSpPr>
          <p:grpSpPr>
            <a:xfrm>
              <a:off x="755576" y="4346735"/>
              <a:ext cx="7848872" cy="566194"/>
              <a:chOff x="755576" y="4955189"/>
              <a:chExt cx="7848872" cy="566194"/>
            </a:xfrm>
          </p:grpSpPr>
          <p:sp>
            <p:nvSpPr>
              <p:cNvPr id="102" name="101 Rectángulo redondeado"/>
              <p:cNvSpPr/>
              <p:nvPr/>
            </p:nvSpPr>
            <p:spPr>
              <a:xfrm>
                <a:off x="755576" y="5141666"/>
                <a:ext cx="7848872" cy="379717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900" b="1" dirty="0" smtClean="0">
                    <a:latin typeface="+mj-lt"/>
                  </a:rPr>
                  <a:t>Registro de incidencias y no conformidades</a:t>
                </a:r>
              </a:p>
            </p:txBody>
          </p:sp>
          <p:pic>
            <p:nvPicPr>
              <p:cNvPr id="38932" name="Picture 20" descr="Warning Sign Clip Art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7219" y="4955189"/>
                <a:ext cx="286070" cy="271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" name="22 Grupo"/>
          <p:cNvGrpSpPr/>
          <p:nvPr/>
        </p:nvGrpSpPr>
        <p:grpSpPr>
          <a:xfrm>
            <a:off x="31805" y="5330800"/>
            <a:ext cx="9112193" cy="801324"/>
            <a:chOff x="19893" y="6056676"/>
            <a:chExt cx="9075910" cy="801324"/>
          </a:xfrm>
        </p:grpSpPr>
        <p:grpSp>
          <p:nvGrpSpPr>
            <p:cNvPr id="107" name="106 Grupo"/>
            <p:cNvGrpSpPr/>
            <p:nvPr/>
          </p:nvGrpSpPr>
          <p:grpSpPr>
            <a:xfrm>
              <a:off x="19893" y="6056676"/>
              <a:ext cx="9075910" cy="801324"/>
              <a:chOff x="14685" y="4936213"/>
              <a:chExt cx="9075910" cy="801324"/>
            </a:xfrm>
          </p:grpSpPr>
          <p:sp>
            <p:nvSpPr>
              <p:cNvPr id="111" name="110 Flecha derecha"/>
              <p:cNvSpPr/>
              <p:nvPr/>
            </p:nvSpPr>
            <p:spPr>
              <a:xfrm>
                <a:off x="42372" y="4936213"/>
                <a:ext cx="9048223" cy="801324"/>
              </a:xfrm>
              <a:prstGeom prst="rightArrow">
                <a:avLst>
                  <a:gd name="adj1" fmla="val 64442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latin typeface="+mj-lt"/>
                </a:endParaRPr>
              </a:p>
            </p:txBody>
          </p:sp>
          <p:sp>
            <p:nvSpPr>
              <p:cNvPr id="122" name="121 CuadroTexto"/>
              <p:cNvSpPr txBox="1">
                <a:spLocks noChangeArrowheads="1"/>
              </p:cNvSpPr>
              <p:nvPr/>
            </p:nvSpPr>
            <p:spPr bwMode="auto">
              <a:xfrm>
                <a:off x="14685" y="5175002"/>
                <a:ext cx="14033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" sz="800" dirty="0" smtClean="0">
                    <a:latin typeface="+mj-lt"/>
                  </a:rPr>
                  <a:t>GESTIÓN </a:t>
                </a:r>
                <a:br>
                  <a:rPr lang="es-ES" sz="800" dirty="0" smtClean="0">
                    <a:latin typeface="+mj-lt"/>
                  </a:rPr>
                </a:br>
                <a:r>
                  <a:rPr lang="es-ES" sz="800" dirty="0" smtClean="0">
                    <a:latin typeface="+mj-lt"/>
                  </a:rPr>
                  <a:t>GLOBAL</a:t>
                </a:r>
                <a:endParaRPr lang="es-ES" sz="800" dirty="0">
                  <a:latin typeface="+mj-lt"/>
                </a:endParaRPr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760784" y="6065184"/>
              <a:ext cx="7848872" cy="576662"/>
              <a:chOff x="760784" y="6065184"/>
              <a:chExt cx="7848872" cy="576662"/>
            </a:xfrm>
          </p:grpSpPr>
          <p:sp>
            <p:nvSpPr>
              <p:cNvPr id="124" name="123 Rectángulo redondeado"/>
              <p:cNvSpPr/>
              <p:nvPr/>
            </p:nvSpPr>
            <p:spPr>
              <a:xfrm>
                <a:off x="760784" y="6262129"/>
                <a:ext cx="7848872" cy="379717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900" b="1" dirty="0" smtClean="0">
                    <a:latin typeface="+mj-lt"/>
                  </a:rPr>
                  <a:t>Extracción de datos</a:t>
                </a:r>
              </a:p>
              <a:p>
                <a:pPr algn="ctr">
                  <a:defRPr/>
                </a:pPr>
                <a:r>
                  <a:rPr lang="es-ES" sz="800" b="0" dirty="0" smtClean="0">
                    <a:latin typeface="+mj-lt"/>
                  </a:rPr>
                  <a:t>Informes estadísticos, paneles de gestión, listados de control, etc.</a:t>
                </a:r>
              </a:p>
            </p:txBody>
          </p:sp>
          <p:pic>
            <p:nvPicPr>
              <p:cNvPr id="126" name="Picture 6" descr="C:\Users\angel.estorach\Downloads\1326360430_Volume Manager.png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227916" y="6065184"/>
                <a:ext cx="328190" cy="32819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" name="1 Grupo"/>
          <p:cNvGrpSpPr/>
          <p:nvPr/>
        </p:nvGrpSpPr>
        <p:grpSpPr>
          <a:xfrm>
            <a:off x="39552" y="3852540"/>
            <a:ext cx="9104448" cy="826284"/>
            <a:chOff x="39552" y="3852540"/>
            <a:chExt cx="9104448" cy="826284"/>
          </a:xfrm>
        </p:grpSpPr>
        <p:grpSp>
          <p:nvGrpSpPr>
            <p:cNvPr id="19" name="18 Grupo"/>
            <p:cNvGrpSpPr/>
            <p:nvPr/>
          </p:nvGrpSpPr>
          <p:grpSpPr>
            <a:xfrm>
              <a:off x="39552" y="3852540"/>
              <a:ext cx="9104448" cy="826284"/>
              <a:chOff x="-13852" y="5166455"/>
              <a:chExt cx="9104448" cy="826284"/>
            </a:xfrm>
          </p:grpSpPr>
          <p:grpSp>
            <p:nvGrpSpPr>
              <p:cNvPr id="29" name="28 Grupo"/>
              <p:cNvGrpSpPr/>
              <p:nvPr/>
            </p:nvGrpSpPr>
            <p:grpSpPr>
              <a:xfrm>
                <a:off x="-13852" y="5191415"/>
                <a:ext cx="9104448" cy="801324"/>
                <a:chOff x="-13852" y="5868036"/>
                <a:chExt cx="9104448" cy="801324"/>
              </a:xfrm>
            </p:grpSpPr>
            <p:sp>
              <p:nvSpPr>
                <p:cNvPr id="110" name="109 Flecha derecha"/>
                <p:cNvSpPr/>
                <p:nvPr/>
              </p:nvSpPr>
              <p:spPr>
                <a:xfrm>
                  <a:off x="5198" y="5868036"/>
                  <a:ext cx="9085398" cy="801324"/>
                </a:xfrm>
                <a:prstGeom prst="rightArrow">
                  <a:avLst>
                    <a:gd name="adj1" fmla="val 64442"/>
                    <a:gd name="adj2" fmla="val 5000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>
                    <a:latin typeface="+mj-lt"/>
                  </a:endParaRPr>
                </a:p>
              </p:txBody>
            </p:sp>
            <p:sp>
              <p:nvSpPr>
                <p:cNvPr id="161" name="160 CuadroTexto"/>
                <p:cNvSpPr txBox="1">
                  <a:spLocks noChangeArrowheads="1"/>
                </p:cNvSpPr>
                <p:nvPr/>
              </p:nvSpPr>
              <p:spPr bwMode="auto">
                <a:xfrm>
                  <a:off x="-13852" y="6105546"/>
                  <a:ext cx="127163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s-ES" sz="800" dirty="0" smtClean="0">
                      <a:latin typeface="+mj-lt"/>
                    </a:rPr>
                    <a:t>PLATAFORMA MULTIMEDIA</a:t>
                  </a:r>
                  <a:endParaRPr lang="es-ES" sz="800" dirty="0">
                    <a:latin typeface="+mj-lt"/>
                  </a:endParaRPr>
                </a:p>
              </p:txBody>
            </p:sp>
          </p:grpSp>
          <p:grpSp>
            <p:nvGrpSpPr>
              <p:cNvPr id="12" name="11 Grupo"/>
              <p:cNvGrpSpPr/>
              <p:nvPr/>
            </p:nvGrpSpPr>
            <p:grpSpPr>
              <a:xfrm>
                <a:off x="1719039" y="5175980"/>
                <a:ext cx="1241425" cy="622951"/>
                <a:chOff x="1376363" y="5498648"/>
                <a:chExt cx="1241425" cy="622951"/>
              </a:xfrm>
            </p:grpSpPr>
            <p:sp>
              <p:nvSpPr>
                <p:cNvPr id="182" name="181 Rectángulo redondeado"/>
                <p:cNvSpPr/>
                <p:nvPr/>
              </p:nvSpPr>
              <p:spPr>
                <a:xfrm>
                  <a:off x="1376363" y="5713612"/>
                  <a:ext cx="1241425" cy="407987"/>
                </a:xfrm>
                <a:prstGeom prst="roundRect">
                  <a:avLst/>
                </a:prstGeom>
                <a:solidFill>
                  <a:schemeClr val="tx2">
                    <a:lumMod val="75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800" smtClean="0">
                      <a:solidFill>
                        <a:schemeClr val="bg1"/>
                      </a:solidFill>
                      <a:latin typeface="+mj-lt"/>
                    </a:rPr>
                    <a:t>Imagen macro, audio</a:t>
                  </a:r>
                  <a:endParaRPr lang="es-ES" sz="8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grpSp>
              <p:nvGrpSpPr>
                <p:cNvPr id="5" name="4 Grupo"/>
                <p:cNvGrpSpPr/>
                <p:nvPr/>
              </p:nvGrpSpPr>
              <p:grpSpPr>
                <a:xfrm>
                  <a:off x="2240036" y="5498648"/>
                  <a:ext cx="338423" cy="378624"/>
                  <a:chOff x="1980906" y="5517233"/>
                  <a:chExt cx="338423" cy="378624"/>
                </a:xfrm>
              </p:grpSpPr>
              <p:pic>
                <p:nvPicPr>
                  <p:cNvPr id="155" name="154 Imagen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80906" y="5517233"/>
                    <a:ext cx="201324" cy="260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" name="153 Imagen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60404" y="5636933"/>
                    <a:ext cx="258925" cy="2589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5" name="14 Grupo"/>
              <p:cNvGrpSpPr/>
              <p:nvPr/>
            </p:nvGrpSpPr>
            <p:grpSpPr>
              <a:xfrm>
                <a:off x="7331629" y="5233812"/>
                <a:ext cx="701675" cy="571087"/>
                <a:chOff x="7265988" y="5550512"/>
                <a:chExt cx="701675" cy="571087"/>
              </a:xfrm>
            </p:grpSpPr>
            <p:sp>
              <p:nvSpPr>
                <p:cNvPr id="188" name="187 Rectángulo redondeado"/>
                <p:cNvSpPr/>
                <p:nvPr/>
              </p:nvSpPr>
              <p:spPr>
                <a:xfrm>
                  <a:off x="7265988" y="5713612"/>
                  <a:ext cx="701675" cy="407987"/>
                </a:xfrm>
                <a:prstGeom prst="roundRect">
                  <a:avLst/>
                </a:prstGeom>
                <a:solidFill>
                  <a:schemeClr val="tx2">
                    <a:lumMod val="75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800" smtClean="0">
                      <a:solidFill>
                        <a:schemeClr val="bg1"/>
                      </a:solidFill>
                      <a:latin typeface="+mj-lt"/>
                    </a:rPr>
                    <a:t>Informe</a:t>
                  </a:r>
                  <a:endParaRPr lang="es-ES" sz="8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pic>
              <p:nvPicPr>
                <p:cNvPr id="113" name="112 Imagen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8278" y="5550512"/>
                  <a:ext cx="250390" cy="250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" name="13 Grupo"/>
              <p:cNvGrpSpPr/>
              <p:nvPr/>
            </p:nvGrpSpPr>
            <p:grpSpPr>
              <a:xfrm>
                <a:off x="5540542" y="5166455"/>
                <a:ext cx="1243013" cy="632476"/>
                <a:chOff x="5486400" y="5498648"/>
                <a:chExt cx="1243013" cy="632476"/>
              </a:xfrm>
            </p:grpSpPr>
            <p:sp>
              <p:nvSpPr>
                <p:cNvPr id="185" name="184 Rectángulo redondeado"/>
                <p:cNvSpPr/>
                <p:nvPr/>
              </p:nvSpPr>
              <p:spPr>
                <a:xfrm>
                  <a:off x="5486400" y="5723137"/>
                  <a:ext cx="1243013" cy="407987"/>
                </a:xfrm>
                <a:prstGeom prst="roundRect">
                  <a:avLst/>
                </a:prstGeom>
                <a:solidFill>
                  <a:schemeClr val="tx2">
                    <a:lumMod val="75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800">
                      <a:latin typeface="+mj-lt"/>
                    </a:rPr>
                    <a:t>Imagen </a:t>
                  </a:r>
                  <a:r>
                    <a:rPr lang="es-ES" sz="800" smtClean="0">
                      <a:latin typeface="+mj-lt"/>
                    </a:rPr>
                    <a:t>micro, audio</a:t>
                  </a:r>
                  <a:endParaRPr lang="es-ES" sz="800">
                    <a:latin typeface="+mj-lt"/>
                  </a:endParaRPr>
                </a:p>
              </p:txBody>
            </p:sp>
            <p:grpSp>
              <p:nvGrpSpPr>
                <p:cNvPr id="114" name="113 Grupo"/>
                <p:cNvGrpSpPr/>
                <p:nvPr/>
              </p:nvGrpSpPr>
              <p:grpSpPr>
                <a:xfrm>
                  <a:off x="6349517" y="5498648"/>
                  <a:ext cx="338423" cy="378624"/>
                  <a:chOff x="1980906" y="5517233"/>
                  <a:chExt cx="338423" cy="378624"/>
                </a:xfrm>
              </p:grpSpPr>
              <p:pic>
                <p:nvPicPr>
                  <p:cNvPr id="115" name="114 Imagen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80906" y="5517233"/>
                    <a:ext cx="201324" cy="260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6" name="115 Imagen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60404" y="5636933"/>
                    <a:ext cx="258925" cy="2589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230" name="229 Grupo"/>
              <p:cNvGrpSpPr/>
              <p:nvPr/>
            </p:nvGrpSpPr>
            <p:grpSpPr>
              <a:xfrm>
                <a:off x="740244" y="5224287"/>
                <a:ext cx="706437" cy="580612"/>
                <a:chOff x="740244" y="5897759"/>
                <a:chExt cx="706437" cy="580612"/>
              </a:xfrm>
            </p:grpSpPr>
            <p:sp>
              <p:nvSpPr>
                <p:cNvPr id="179" name="178 Rectángulo redondeado"/>
                <p:cNvSpPr/>
                <p:nvPr/>
              </p:nvSpPr>
              <p:spPr>
                <a:xfrm>
                  <a:off x="740244" y="6070384"/>
                  <a:ext cx="706437" cy="407987"/>
                </a:xfrm>
                <a:prstGeom prst="roundRect">
                  <a:avLst/>
                </a:prstGeom>
                <a:solidFill>
                  <a:schemeClr val="tx2">
                    <a:lumMod val="75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800" dirty="0" smtClean="0">
                      <a:solidFill>
                        <a:schemeClr val="bg1"/>
                      </a:solidFill>
                      <a:latin typeface="+mj-lt"/>
                    </a:rPr>
                    <a:t>Petición, datos cl. </a:t>
                  </a:r>
                  <a:endParaRPr lang="es-ES" sz="8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pic>
              <p:nvPicPr>
                <p:cNvPr id="38938" name="Picture 26" descr="http://c.dryicons.com/images/icon_sets/minimalistica_red_icons/png/128x128/attach_document.png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5165" y="5897759"/>
                  <a:ext cx="253169" cy="2531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028" name="Picture 4" descr="http://cdn1.iconfinder.com/data/icons/database/PNG/512/Database_1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316" y="3860198"/>
              <a:ext cx="315416" cy="31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8" name="237 Grupo"/>
          <p:cNvGrpSpPr/>
          <p:nvPr/>
        </p:nvGrpSpPr>
        <p:grpSpPr>
          <a:xfrm>
            <a:off x="54608" y="6076280"/>
            <a:ext cx="9102092" cy="801324"/>
            <a:chOff x="54608" y="6076280"/>
            <a:chExt cx="9102092" cy="801324"/>
          </a:xfrm>
        </p:grpSpPr>
        <p:grpSp>
          <p:nvGrpSpPr>
            <p:cNvPr id="25" name="24 Grupo"/>
            <p:cNvGrpSpPr/>
            <p:nvPr/>
          </p:nvGrpSpPr>
          <p:grpSpPr>
            <a:xfrm>
              <a:off x="54608" y="6076280"/>
              <a:ext cx="9102092" cy="801324"/>
              <a:chOff x="54546" y="4283860"/>
              <a:chExt cx="9066348" cy="801324"/>
            </a:xfrm>
          </p:grpSpPr>
          <p:grpSp>
            <p:nvGrpSpPr>
              <p:cNvPr id="132" name="131 Grupo"/>
              <p:cNvGrpSpPr/>
              <p:nvPr/>
            </p:nvGrpSpPr>
            <p:grpSpPr>
              <a:xfrm>
                <a:off x="54546" y="4283860"/>
                <a:ext cx="9066348" cy="801324"/>
                <a:chOff x="24248" y="3460893"/>
                <a:chExt cx="9066348" cy="801324"/>
              </a:xfrm>
            </p:grpSpPr>
            <p:grpSp>
              <p:nvGrpSpPr>
                <p:cNvPr id="133" name="132 Grupo"/>
                <p:cNvGrpSpPr/>
                <p:nvPr/>
              </p:nvGrpSpPr>
              <p:grpSpPr>
                <a:xfrm>
                  <a:off x="24248" y="3460893"/>
                  <a:ext cx="9066348" cy="801324"/>
                  <a:chOff x="24248" y="3995828"/>
                  <a:chExt cx="9066348" cy="801324"/>
                </a:xfrm>
              </p:grpSpPr>
              <p:sp>
                <p:nvSpPr>
                  <p:cNvPr id="144" name="143 Flecha derecha"/>
                  <p:cNvSpPr/>
                  <p:nvPr/>
                </p:nvSpPr>
                <p:spPr>
                  <a:xfrm>
                    <a:off x="27654" y="3995828"/>
                    <a:ext cx="9062942" cy="801324"/>
                  </a:xfrm>
                  <a:prstGeom prst="rightArrow">
                    <a:avLst>
                      <a:gd name="adj1" fmla="val 64442"/>
                      <a:gd name="adj2" fmla="val 50000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>
                      <a:latin typeface="+mj-lt"/>
                    </a:endParaRPr>
                  </a:p>
                </p:txBody>
              </p:sp>
              <p:sp>
                <p:nvSpPr>
                  <p:cNvPr id="147" name="146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48" y="4231942"/>
                    <a:ext cx="2119376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s-ES" sz="800" dirty="0" smtClean="0">
                        <a:latin typeface="+mj-lt"/>
                      </a:rPr>
                      <a:t>COMUNIC.</a:t>
                    </a:r>
                  </a:p>
                  <a:p>
                    <a:pPr eaLnBrk="1" hangingPunct="1"/>
                    <a:r>
                      <a:rPr lang="es-ES" sz="800" dirty="0" smtClean="0">
                        <a:latin typeface="+mj-lt"/>
                      </a:rPr>
                      <a:t>EXTERNAS</a:t>
                    </a:r>
                    <a:endParaRPr lang="es-ES" sz="800" dirty="0">
                      <a:latin typeface="+mj-lt"/>
                    </a:endParaRPr>
                  </a:p>
                </p:txBody>
              </p:sp>
            </p:grpSp>
            <p:sp>
              <p:nvSpPr>
                <p:cNvPr id="135" name="134 Rectángulo redondeado"/>
                <p:cNvSpPr/>
                <p:nvPr/>
              </p:nvSpPr>
              <p:spPr>
                <a:xfrm>
                  <a:off x="755576" y="3671955"/>
                  <a:ext cx="7848872" cy="379717"/>
                </a:xfrm>
                <a:prstGeom prst="roundRect">
                  <a:avLst/>
                </a:prstGeom>
                <a:solidFill>
                  <a:schemeClr val="tx2">
                    <a:lumMod val="75000"/>
                  </a:schemeClr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900" b="1" dirty="0" smtClean="0">
                      <a:latin typeface="+mj-lt"/>
                    </a:rPr>
                    <a:t>Comunicación con sistemas externos: Historia clínica, centros peticionarios, etc.</a:t>
                  </a:r>
                </a:p>
                <a:p>
                  <a:pPr algn="ctr">
                    <a:defRPr/>
                  </a:pPr>
                  <a:r>
                    <a:rPr lang="es-ES" sz="800" b="0" dirty="0" smtClean="0">
                      <a:latin typeface="+mj-lt"/>
                    </a:rPr>
                    <a:t>Petición electrónica, envío de informes y resultados estructurados, cambios de estado, avisos malignidad, etc.</a:t>
                  </a:r>
                  <a:endParaRPr lang="es-ES" sz="800" b="0" dirty="0">
                    <a:latin typeface="+mj-lt"/>
                  </a:endParaRPr>
                </a:p>
              </p:txBody>
            </p:sp>
          </p:grpSp>
          <p:pic>
            <p:nvPicPr>
              <p:cNvPr id="128" name="Picture 2" descr="http://direccion.blogs.hospitalelcruce.org/files/2012/03/hl7logo.gif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203" y="4560033"/>
                <a:ext cx="270485" cy="269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2" name="Picture 2" descr="http://direccion.blogs.hospitalelcruce.org/files/2012/03/hl7logo.gif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5379" y="6349413"/>
              <a:ext cx="271551" cy="269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http://www.iconlooker.com/user-content/uploads/wall/mid/original_vista_icons_start_menu_my_network_places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" y="6165304"/>
            <a:ext cx="608576" cy="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Y:\GestPath\0.Organització\Imatge corporativa\Logos\Logo_PathCloud_nom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11"/>
          <a:stretch/>
        </p:blipFill>
        <p:spPr bwMode="auto">
          <a:xfrm>
            <a:off x="8337609" y="6076280"/>
            <a:ext cx="842904" cy="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markjowen.files.wordpress.com/2011/05/folder_network.gif?w=58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00" y="6095755"/>
            <a:ext cx="777754" cy="7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cons.iconarchive.com/icons/icons-land/gis-gps-map/256/Hospital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46" y="5990541"/>
            <a:ext cx="862180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" name="234 Grupo"/>
          <p:cNvGrpSpPr/>
          <p:nvPr/>
        </p:nvGrpSpPr>
        <p:grpSpPr>
          <a:xfrm>
            <a:off x="46360" y="3068960"/>
            <a:ext cx="9097640" cy="869397"/>
            <a:chOff x="46360" y="3068960"/>
            <a:chExt cx="9097640" cy="869397"/>
          </a:xfrm>
        </p:grpSpPr>
        <p:grpSp>
          <p:nvGrpSpPr>
            <p:cNvPr id="26" name="25 Grupo"/>
            <p:cNvGrpSpPr/>
            <p:nvPr/>
          </p:nvGrpSpPr>
          <p:grpSpPr>
            <a:xfrm>
              <a:off x="46360" y="3137033"/>
              <a:ext cx="9097640" cy="801324"/>
              <a:chOff x="5198" y="3064003"/>
              <a:chExt cx="9085398" cy="801324"/>
            </a:xfrm>
          </p:grpSpPr>
          <p:sp>
            <p:nvSpPr>
              <p:cNvPr id="104" name="103 Flecha derecha"/>
              <p:cNvSpPr/>
              <p:nvPr/>
            </p:nvSpPr>
            <p:spPr>
              <a:xfrm>
                <a:off x="16790" y="3064003"/>
                <a:ext cx="9073806" cy="801324"/>
              </a:xfrm>
              <a:prstGeom prst="rightArrow">
                <a:avLst>
                  <a:gd name="adj1" fmla="val 64442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latin typeface="+mj-lt"/>
                </a:endParaRPr>
              </a:p>
            </p:txBody>
          </p:sp>
          <p:sp>
            <p:nvSpPr>
              <p:cNvPr id="3" name="2 CuadroTexto"/>
              <p:cNvSpPr txBox="1">
                <a:spLocks noChangeArrowheads="1"/>
              </p:cNvSpPr>
              <p:nvPr/>
            </p:nvSpPr>
            <p:spPr bwMode="auto">
              <a:xfrm>
                <a:off x="5198" y="3302102"/>
                <a:ext cx="14033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" sz="800" dirty="0" smtClean="0">
                    <a:latin typeface="+mj-lt"/>
                  </a:rPr>
                  <a:t>ARCHIVO</a:t>
                </a:r>
              </a:p>
              <a:p>
                <a:pPr eaLnBrk="1" hangingPunct="1"/>
                <a:r>
                  <a:rPr lang="es-ES" sz="800" dirty="0" smtClean="0">
                    <a:latin typeface="+mj-lt"/>
                  </a:rPr>
                  <a:t>MUESTRAS</a:t>
                </a:r>
                <a:endParaRPr lang="es-ES" sz="800" dirty="0">
                  <a:latin typeface="+mj-lt"/>
                </a:endParaRPr>
              </a:p>
            </p:txBody>
          </p:sp>
        </p:grpSp>
        <p:grpSp>
          <p:nvGrpSpPr>
            <p:cNvPr id="30" name="29 Grupo"/>
            <p:cNvGrpSpPr/>
            <p:nvPr/>
          </p:nvGrpSpPr>
          <p:grpSpPr>
            <a:xfrm>
              <a:off x="1335121" y="3073071"/>
              <a:ext cx="1183900" cy="672886"/>
              <a:chOff x="1292225" y="3000041"/>
              <a:chExt cx="1182307" cy="672886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1292225" y="3264940"/>
                <a:ext cx="796925" cy="407987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800" dirty="0" smtClean="0">
                    <a:latin typeface="+mj-lt"/>
                  </a:rPr>
                  <a:t>Archivo envases</a:t>
                </a:r>
                <a:endParaRPr lang="es-ES" sz="800" dirty="0">
                  <a:latin typeface="+mj-lt"/>
                </a:endParaRPr>
              </a:p>
            </p:txBody>
          </p:sp>
          <p:pic>
            <p:nvPicPr>
              <p:cNvPr id="38918" name="Picture 6" descr="Y:\GestPath\5.Departament comercial\Presentacions\Elements_presentació\Muntatges\Model 3D laboratori\Model 3D laboratori_v3\RENDERS\Imatges_per_presentació\Armari_blocs.pn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3132" y="3000041"/>
                <a:ext cx="761400" cy="609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7" name="226 Grupo"/>
            <p:cNvGrpSpPr/>
            <p:nvPr/>
          </p:nvGrpSpPr>
          <p:grpSpPr>
            <a:xfrm>
              <a:off x="7155632" y="3068960"/>
              <a:ext cx="1016768" cy="680172"/>
              <a:chOff x="6513513" y="2995930"/>
              <a:chExt cx="1015400" cy="680172"/>
            </a:xfrm>
          </p:grpSpPr>
          <p:sp>
            <p:nvSpPr>
              <p:cNvPr id="106" name="105 Rectángulo redondeado"/>
              <p:cNvSpPr/>
              <p:nvPr/>
            </p:nvSpPr>
            <p:spPr>
              <a:xfrm>
                <a:off x="6513513" y="3268115"/>
                <a:ext cx="896937" cy="407987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800" dirty="0" smtClean="0">
                    <a:latin typeface="+mj-lt"/>
                  </a:rPr>
                  <a:t>Archivo portaobjetos</a:t>
                </a:r>
                <a:endParaRPr lang="es-ES" sz="800" dirty="0">
                  <a:latin typeface="+mj-lt"/>
                </a:endParaRPr>
              </a:p>
            </p:txBody>
          </p:sp>
          <p:grpSp>
            <p:nvGrpSpPr>
              <p:cNvPr id="137" name="136 Grupo"/>
              <p:cNvGrpSpPr/>
              <p:nvPr/>
            </p:nvGrpSpPr>
            <p:grpSpPr>
              <a:xfrm rot="20370940">
                <a:off x="7037557" y="2995930"/>
                <a:ext cx="491356" cy="474110"/>
                <a:chOff x="5290099" y="1436688"/>
                <a:chExt cx="491356" cy="474110"/>
              </a:xfrm>
            </p:grpSpPr>
            <p:pic>
              <p:nvPicPr>
                <p:cNvPr id="138" name="Picture 2" descr="Y:\GestPath\5.Departament comercial\Presentacions\Elements_presentació\Muntatges\Model 3D laboratori\Model 3D laboratori_v3\RENDERS\Slide_v3.jpg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clrChange>
                    <a:clrFrom>
                      <a:srgbClr val="D2D2D2"/>
                    </a:clrFrom>
                    <a:clrTo>
                      <a:srgbClr val="D2D2D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781684">
                  <a:off x="5290099" y="1436688"/>
                  <a:ext cx="392602" cy="3140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9" name="Picture 2" descr="Y:\GestPath\5.Departament comercial\Presentacions\Elements_presentació\Muntatges\Model 3D laboratori\Model 3D laboratori_v3\RENDERS\Slide_v3.jpg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clrChange>
                    <a:clrFrom>
                      <a:srgbClr val="D2D2D2"/>
                    </a:clrFrom>
                    <a:clrTo>
                      <a:srgbClr val="D2D2D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54271" y="1509012"/>
                  <a:ext cx="392602" cy="3140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0" name="Picture 2" descr="Y:\GestPath\5.Departament comercial\Presentacions\Elements_presentació\Muntatges\Model 3D laboratori\Model 3D laboratori_v3\RENDERS\Slide_v3.jpg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clrChange>
                    <a:clrFrom>
                      <a:srgbClr val="D2D2D2"/>
                    </a:clrFrom>
                    <a:clrTo>
                      <a:srgbClr val="D2D2D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96762">
                  <a:off x="5388853" y="1596716"/>
                  <a:ext cx="392602" cy="3140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26" name="225 Grupo"/>
            <p:cNvGrpSpPr/>
            <p:nvPr/>
          </p:nvGrpSpPr>
          <p:grpSpPr>
            <a:xfrm>
              <a:off x="6206617" y="3116327"/>
              <a:ext cx="965017" cy="613815"/>
              <a:chOff x="5565775" y="3043297"/>
              <a:chExt cx="963718" cy="613815"/>
            </a:xfrm>
          </p:grpSpPr>
          <p:sp>
            <p:nvSpPr>
              <p:cNvPr id="75" name="74 Rectángulo redondeado"/>
              <p:cNvSpPr/>
              <p:nvPr/>
            </p:nvSpPr>
            <p:spPr>
              <a:xfrm>
                <a:off x="5565775" y="3272083"/>
                <a:ext cx="896938" cy="385029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s-ES" sz="800">
                    <a:solidFill>
                      <a:schemeClr val="bg1"/>
                    </a:solidFill>
                    <a:latin typeface="+mj-lt"/>
                  </a:rPr>
                  <a:t>Archivo </a:t>
                </a:r>
                <a:r>
                  <a:rPr lang="es-ES" sz="800" smtClean="0">
                    <a:solidFill>
                      <a:schemeClr val="bg1"/>
                    </a:solidFill>
                    <a:latin typeface="+mj-lt"/>
                  </a:rPr>
                  <a:t>def.</a:t>
                </a:r>
                <a:endParaRPr lang="es-ES" sz="800">
                  <a:solidFill>
                    <a:schemeClr val="bg1"/>
                  </a:solidFill>
                  <a:latin typeface="+mj-lt"/>
                </a:endParaRPr>
              </a:p>
              <a:p>
                <a:pPr algn="ctr" eaLnBrk="1" hangingPunct="1"/>
                <a:r>
                  <a:rPr lang="es-ES" sz="800" smtClean="0">
                    <a:solidFill>
                      <a:schemeClr val="bg1"/>
                    </a:solidFill>
                    <a:latin typeface="+mj-lt"/>
                  </a:rPr>
                  <a:t>bloques</a:t>
                </a:r>
                <a:endParaRPr lang="es-ES" sz="80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225" name="224 Grupo"/>
              <p:cNvGrpSpPr/>
              <p:nvPr/>
            </p:nvGrpSpPr>
            <p:grpSpPr>
              <a:xfrm>
                <a:off x="6102350" y="3043297"/>
                <a:ext cx="427143" cy="392714"/>
                <a:chOff x="6102350" y="3043297"/>
                <a:chExt cx="427143" cy="392714"/>
              </a:xfrm>
            </p:grpSpPr>
            <p:pic>
              <p:nvPicPr>
                <p:cNvPr id="141" name="Picture 5" descr="Y:\GestPath\5.Departament comercial\Presentacions\Elements_presentació\Muntatges\Model 3D laboratori\Model 3D laboratori_v3\RENDERS\Imatges_per_presentació\Bloc.png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02350" y="3043297"/>
                  <a:ext cx="301309" cy="224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5" descr="Y:\GestPath\5.Departament comercial\Presentacions\Elements_presentació\Muntatges\Model 3D laboratori\Model 3D laboratori_v3\RENDERS\Imatges_per_presentació\Bloc.png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62048" y="3132290"/>
                  <a:ext cx="301309" cy="224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5" descr="Y:\GestPath\5.Departament comercial\Presentacions\Elements_presentació\Muntatges\Model 3D laboratori\Model 3D laboratori_v3\RENDERS\Imatges_per_presentació\Bloc.png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8184" y="3211163"/>
                  <a:ext cx="301309" cy="224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24" name="223 Grupo"/>
            <p:cNvGrpSpPr/>
            <p:nvPr/>
          </p:nvGrpSpPr>
          <p:grpSpPr>
            <a:xfrm>
              <a:off x="5211503" y="3085408"/>
              <a:ext cx="900399" cy="661372"/>
              <a:chOff x="4572001" y="3012378"/>
              <a:chExt cx="899187" cy="661372"/>
            </a:xfrm>
          </p:grpSpPr>
          <p:sp>
            <p:nvSpPr>
              <p:cNvPr id="96" name="95 Rectángulo redondeado"/>
              <p:cNvSpPr/>
              <p:nvPr/>
            </p:nvSpPr>
            <p:spPr>
              <a:xfrm>
                <a:off x="4572001" y="3265763"/>
                <a:ext cx="896938" cy="407987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s-ES" sz="800" dirty="0" smtClean="0">
                    <a:solidFill>
                      <a:schemeClr val="bg1"/>
                    </a:solidFill>
                    <a:latin typeface="+mj-lt"/>
                  </a:rPr>
                  <a:t>Gestión uso de bloques</a:t>
                </a:r>
                <a:endParaRPr lang="es-E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18" name="17 Grupo"/>
              <p:cNvGrpSpPr/>
              <p:nvPr/>
            </p:nvGrpSpPr>
            <p:grpSpPr>
              <a:xfrm>
                <a:off x="4911860" y="3012378"/>
                <a:ext cx="559328" cy="397535"/>
                <a:chOff x="4923765" y="2674358"/>
                <a:chExt cx="559328" cy="397535"/>
              </a:xfrm>
            </p:grpSpPr>
            <p:pic>
              <p:nvPicPr>
                <p:cNvPr id="156" name="Picture 5" descr="Y:\GestPath\5.Departament comercial\Presentacions\Elements_presentació\Muntatges\Model 3D laboratori\Model 3D laboratori_v3\RENDERS\Imatges_per_presentació\Bloc.png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5769" y="2753372"/>
                  <a:ext cx="307324" cy="2293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925" name="Picture 13" descr="http://b.dryicons.com/images/icon_sets/coquette_part_5_icons_set/png/128x128/green_arrow_up.png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23765" y="2674358"/>
                  <a:ext cx="397535" cy="3975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1" name="30 Grupo"/>
            <p:cNvGrpSpPr/>
            <p:nvPr/>
          </p:nvGrpSpPr>
          <p:grpSpPr>
            <a:xfrm>
              <a:off x="4241823" y="3084276"/>
              <a:ext cx="898147" cy="661681"/>
              <a:chOff x="3603625" y="3011246"/>
              <a:chExt cx="896938" cy="661681"/>
            </a:xfrm>
          </p:grpSpPr>
          <p:sp>
            <p:nvSpPr>
              <p:cNvPr id="98" name="97 Rectángulo redondeado"/>
              <p:cNvSpPr/>
              <p:nvPr/>
            </p:nvSpPr>
            <p:spPr>
              <a:xfrm>
                <a:off x="3603625" y="3264940"/>
                <a:ext cx="896938" cy="407987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s-ES" sz="800" dirty="0">
                    <a:solidFill>
                      <a:schemeClr val="bg1"/>
                    </a:solidFill>
                    <a:latin typeface="+mj-lt"/>
                  </a:rPr>
                  <a:t>Archivo </a:t>
                </a:r>
                <a:r>
                  <a:rPr lang="es-ES" sz="800" dirty="0" err="1" smtClean="0">
                    <a:solidFill>
                      <a:schemeClr val="bg1"/>
                    </a:solidFill>
                    <a:latin typeface="+mj-lt"/>
                  </a:rPr>
                  <a:t>temp</a:t>
                </a:r>
                <a:r>
                  <a:rPr lang="es-ES" sz="800" dirty="0" smtClean="0">
                    <a:solidFill>
                      <a:schemeClr val="bg1"/>
                    </a:solidFill>
                    <a:latin typeface="+mj-lt"/>
                  </a:rPr>
                  <a:t>.</a:t>
                </a:r>
                <a:endParaRPr lang="es-ES" sz="800" dirty="0">
                  <a:solidFill>
                    <a:schemeClr val="bg1"/>
                  </a:solidFill>
                  <a:latin typeface="+mj-lt"/>
                </a:endParaRPr>
              </a:p>
              <a:p>
                <a:pPr algn="ctr" eaLnBrk="1" hangingPunct="1"/>
                <a:r>
                  <a:rPr lang="es-ES" sz="800" dirty="0" smtClean="0">
                    <a:solidFill>
                      <a:schemeClr val="bg1"/>
                    </a:solidFill>
                    <a:latin typeface="+mj-lt"/>
                  </a:rPr>
                  <a:t>bloques</a:t>
                </a:r>
                <a:endParaRPr lang="es-E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20" name="19 Grupo"/>
              <p:cNvGrpSpPr/>
              <p:nvPr/>
            </p:nvGrpSpPr>
            <p:grpSpPr>
              <a:xfrm>
                <a:off x="3921396" y="3011246"/>
                <a:ext cx="579167" cy="385821"/>
                <a:chOff x="3921396" y="2710169"/>
                <a:chExt cx="579167" cy="385821"/>
              </a:xfrm>
            </p:grpSpPr>
            <p:pic>
              <p:nvPicPr>
                <p:cNvPr id="158" name="Picture 5" descr="Y:\GestPath\5.Departament comercial\Presentacions\Elements_presentació\Muntatges\Model 3D laboratori\Model 3D laboratori_v3\RENDERS\Imatges_per_presentació\Bloc.png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3239" y="2790315"/>
                  <a:ext cx="307324" cy="2293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934" name="Picture 22" descr="C:\Users\DANI~1.BAD\AppData\Local\Temp\Rar$DR00.656\64x64\green_arrow_down.png"/>
                <p:cNvPicPr>
                  <a:picLocks noChangeAspect="1"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1396" y="2710169"/>
                  <a:ext cx="385821" cy="3858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64" name="Picture 4" descr="QRCode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3236" y="3164382"/>
              <a:ext cx="279194" cy="27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7" name="236 Grupo"/>
          <p:cNvGrpSpPr/>
          <p:nvPr/>
        </p:nvGrpSpPr>
        <p:grpSpPr>
          <a:xfrm>
            <a:off x="35496" y="2375962"/>
            <a:ext cx="9108504" cy="820850"/>
            <a:chOff x="35496" y="2375962"/>
            <a:chExt cx="9108504" cy="820850"/>
          </a:xfrm>
        </p:grpSpPr>
        <p:grpSp>
          <p:nvGrpSpPr>
            <p:cNvPr id="231" name="230 Grupo"/>
            <p:cNvGrpSpPr/>
            <p:nvPr/>
          </p:nvGrpSpPr>
          <p:grpSpPr>
            <a:xfrm>
              <a:off x="35496" y="2395488"/>
              <a:ext cx="9108504" cy="801324"/>
              <a:chOff x="35496" y="2395488"/>
              <a:chExt cx="9108504" cy="801324"/>
            </a:xfrm>
          </p:grpSpPr>
          <p:grpSp>
            <p:nvGrpSpPr>
              <p:cNvPr id="123" name="122 Grupo"/>
              <p:cNvGrpSpPr/>
              <p:nvPr/>
            </p:nvGrpSpPr>
            <p:grpSpPr>
              <a:xfrm>
                <a:off x="35496" y="2395488"/>
                <a:ext cx="9108504" cy="801324"/>
                <a:chOff x="5198" y="4202616"/>
                <a:chExt cx="9085398" cy="801324"/>
              </a:xfrm>
            </p:grpSpPr>
            <p:sp>
              <p:nvSpPr>
                <p:cNvPr id="129" name="128 Flecha derecha"/>
                <p:cNvSpPr/>
                <p:nvPr/>
              </p:nvSpPr>
              <p:spPr>
                <a:xfrm>
                  <a:off x="27654" y="4202616"/>
                  <a:ext cx="9062942" cy="801324"/>
                </a:xfrm>
                <a:prstGeom prst="rightArrow">
                  <a:avLst>
                    <a:gd name="adj1" fmla="val 64442"/>
                    <a:gd name="adj2" fmla="val 5000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>
                    <a:latin typeface="+mj-lt"/>
                  </a:endParaRPr>
                </a:p>
              </p:txBody>
            </p:sp>
            <p:sp>
              <p:nvSpPr>
                <p:cNvPr id="130" name="12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198" y="4449362"/>
                  <a:ext cx="2119376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s-ES" sz="800" dirty="0" smtClean="0">
                      <a:latin typeface="+mj-lt"/>
                    </a:rPr>
                    <a:t>TRAZABILIDAD</a:t>
                  </a:r>
                  <a:br>
                    <a:rPr lang="es-ES" sz="800" dirty="0" smtClean="0">
                      <a:latin typeface="+mj-lt"/>
                    </a:rPr>
                  </a:br>
                  <a:r>
                    <a:rPr lang="es-ES" sz="800" dirty="0" smtClean="0">
                      <a:latin typeface="+mj-lt"/>
                    </a:rPr>
                    <a:t>MUESTRAS</a:t>
                  </a:r>
                  <a:endParaRPr lang="es-ES" sz="800" dirty="0">
                    <a:latin typeface="+mj-lt"/>
                  </a:endParaRPr>
                </a:p>
              </p:txBody>
            </p:sp>
          </p:grpSp>
          <p:pic>
            <p:nvPicPr>
              <p:cNvPr id="2052" name="Picture 4" descr="QRCode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3236" y="2427108"/>
                <a:ext cx="279194" cy="278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8 Rectángulo redondeado"/>
              <p:cNvSpPr/>
              <p:nvPr/>
            </p:nvSpPr>
            <p:spPr>
              <a:xfrm>
                <a:off x="782014" y="2598183"/>
                <a:ext cx="756571" cy="395933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800" dirty="0" smtClean="0">
                    <a:solidFill>
                      <a:schemeClr val="bg1"/>
                    </a:solidFill>
                    <a:latin typeface="+mj-lt"/>
                  </a:rPr>
                  <a:t>Envase, hoja petición</a:t>
                </a:r>
                <a:endParaRPr lang="es-E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21" name="20 Grupo"/>
              <p:cNvGrpSpPr/>
              <p:nvPr/>
            </p:nvGrpSpPr>
            <p:grpSpPr>
              <a:xfrm>
                <a:off x="1403648" y="2439286"/>
                <a:ext cx="535190" cy="653386"/>
                <a:chOff x="1238012" y="1546296"/>
                <a:chExt cx="295629" cy="361836"/>
              </a:xfrm>
            </p:grpSpPr>
            <p:pic>
              <p:nvPicPr>
                <p:cNvPr id="148" name="Picture 7" descr="Y:\GestPath\5.Departament comercial\Presentacions\Elements_presentació\Muntatges\Model 3D laboratori\Model 3D laboratori_v3\RENDERS\Imatges_per_presentació\Pot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355"/>
                <a:stretch/>
              </p:blipFill>
              <p:spPr bwMode="auto">
                <a:xfrm>
                  <a:off x="1239094" y="1546296"/>
                  <a:ext cx="294547" cy="2273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7" descr="Y:\GestPath\5.Departament comercial\Presentacions\Elements_presentació\Muntatges\Model 3D laboratori\Model 3D laboratori_v3\RENDERS\Imatges_per_presentació\Pot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/>
                <a:stretch/>
              </p:blipFill>
              <p:spPr bwMode="auto">
                <a:xfrm>
                  <a:off x="1238012" y="1679172"/>
                  <a:ext cx="294547" cy="228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5" name="124 Rectángulo redondeado"/>
              <p:cNvSpPr/>
              <p:nvPr/>
            </p:nvSpPr>
            <p:spPr>
              <a:xfrm>
                <a:off x="1943221" y="2601019"/>
                <a:ext cx="756571" cy="395933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800" dirty="0" smtClean="0">
                    <a:solidFill>
                      <a:schemeClr val="bg1"/>
                    </a:solidFill>
                    <a:latin typeface="+mj-lt"/>
                  </a:rPr>
                  <a:t>Casetes</a:t>
                </a:r>
                <a:endParaRPr lang="es-E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7" name="126 Rectángulo redondeado"/>
              <p:cNvSpPr/>
              <p:nvPr/>
            </p:nvSpPr>
            <p:spPr>
              <a:xfrm>
                <a:off x="3167357" y="2601019"/>
                <a:ext cx="756571" cy="395933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ES" sz="800" dirty="0" smtClean="0">
                    <a:solidFill>
                      <a:schemeClr val="bg1"/>
                    </a:solidFill>
                    <a:latin typeface="+mj-lt"/>
                  </a:rPr>
                  <a:t>Portaobjetos</a:t>
                </a:r>
                <a:endParaRPr lang="es-E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45" name="Picture 5" descr="Y:\GestPath\5.Departament comercial\Presentacions\Elements_presentació\Muntatges\Model 3D laboratori\Model 3D laboratori_v3\RENDERS\Imatges_per_presentació\Bloc.png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3231" y="2574316"/>
                <a:ext cx="552815" cy="411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7" name="Picture 2" descr="Y:\GestPath\5.Departament comercial\Presentacions\Elements_presentació\Muntatges\Model 3D laboratori\Model 3D laboratori_v3\RENDERS\Slide_v3.jpg"/>
            <p:cNvPicPr>
              <a:picLocks noChangeAspect="1" noChangeArrowheads="1"/>
            </p:cNvPicPr>
            <p:nvPr/>
          </p:nvPicPr>
          <p:blipFill>
            <a:blip r:embed="rId36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5743" flipH="1">
              <a:off x="3584867" y="2375962"/>
              <a:ext cx="910935" cy="726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32950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Graphic spid="7" grpId="0">
        <p:bldAsOne/>
      </p:bldGraphic>
      <p:bldGraphic spid="7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9"/>
            <a:ext cx="8352928" cy="559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" y="1196751"/>
            <a:ext cx="9034884" cy="518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9693" y="271433"/>
            <a:ext cx="2587953" cy="400110"/>
          </a:xfrm>
          <a:effectLst/>
        </p:spPr>
        <p:txBody>
          <a:bodyPr wrap="none">
            <a:spAutoFit/>
          </a:bodyPr>
          <a:lstStyle/>
          <a:p>
            <a:pPr marL="484632" indent="0" eaLnBrk="1" hangingPunct="1">
              <a:defRPr/>
            </a:pPr>
            <a:r>
              <a:rPr lang="es-ES_tradnl" sz="2000" dirty="0" smtClean="0">
                <a:ln w="317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PATH-CLOUD.COM</a:t>
            </a:r>
            <a:endParaRPr lang="es-ES_tradnl" sz="2000" dirty="0" smtClean="0">
              <a:ln w="317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3" y="2924944"/>
            <a:ext cx="5616623" cy="2734965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buSzPct val="60000"/>
              <a:buFont typeface="Wingdings" pitchFamily="2" charset="2"/>
              <a:buChar char="q"/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Plataforma de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visualización de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informes para los centros peticionarios de Anatomía patológica (clínicos, centros externos).</a:t>
            </a:r>
          </a:p>
          <a:p>
            <a:pPr algn="just">
              <a:lnSpc>
                <a:spcPct val="150000"/>
              </a:lnSpc>
              <a:buSzPct val="60000"/>
              <a:buFont typeface="Wingdings" pitchFamily="2" charset="2"/>
              <a:buChar char="q"/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Comunicaciones y almacenamiento de información cifrados.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SzPct val="60000"/>
              <a:buFont typeface="Wingdings" pitchFamily="2" charset="2"/>
              <a:buChar char="q"/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Protocolo comunicaciones estándar HL7.</a:t>
            </a:r>
          </a:p>
          <a:p>
            <a:pPr algn="just">
              <a:lnSpc>
                <a:spcPct val="150000"/>
              </a:lnSpc>
              <a:buSzPct val="60000"/>
              <a:buFont typeface="Wingdings" pitchFamily="2" charset="2"/>
              <a:buChar char="q"/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Interfaz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usuario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personalizable y desarrollada en HTML5.</a:t>
            </a:r>
          </a:p>
          <a:p>
            <a:pPr algn="just">
              <a:lnSpc>
                <a:spcPct val="150000"/>
              </a:lnSpc>
              <a:buSzPct val="60000"/>
              <a:buFont typeface="Wingdings" pitchFamily="2" charset="2"/>
              <a:buChar char="q"/>
              <a:defRPr/>
            </a:pP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ESTO SOLO ES EL PRINCIPIO…</a:t>
            </a:r>
          </a:p>
          <a:p>
            <a:pPr algn="just">
              <a:lnSpc>
                <a:spcPct val="150000"/>
              </a:lnSpc>
              <a:buSzPct val="60000"/>
              <a:buFont typeface="Wingdings" pitchFamily="2" charset="2"/>
              <a:buChar char="q"/>
              <a:defRPr/>
            </a:pPr>
            <a:endParaRPr lang="es-ES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21796"/>
            <a:ext cx="4032448" cy="69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http://direccion.blogs.hospitalelcruce.org/files/2012/03/hl7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68482"/>
            <a:ext cx="766451" cy="6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agenes.es.sftcdn.net/es/scrn/21000/21754/openssl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64" y="1788364"/>
            <a:ext cx="1671283" cy="6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ukoom.com/wp-content/uploads/2008/11/improve-programming-productivit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88" y="167477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82" y="3551278"/>
            <a:ext cx="5784417" cy="333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16" y="1709298"/>
            <a:ext cx="6783818" cy="378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clrChange>
              <a:clrFrom>
                <a:srgbClr val="00FF06"/>
              </a:clrFrom>
              <a:clrTo>
                <a:srgbClr val="00F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858">
            <a:off x="5404944" y="4075382"/>
            <a:ext cx="4067943" cy="27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3" action="ppaction://hlinkfile"/>
              </a:rPr>
              <a:t>Vídeo demostrativo GestPath</a:t>
            </a:r>
            <a:endParaRPr lang="es-ES" sz="48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834632" y="5931277"/>
            <a:ext cx="420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Ciudad Real</a:t>
            </a:r>
          </a:p>
          <a:p>
            <a:pPr algn="r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29 de noviembre de 2012</a:t>
            </a:r>
            <a:endParaRPr lang="es-ES" sz="8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/>
            <a:endParaRPr lang="es-ES" sz="8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" y="2032972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Muchas gracias</a:t>
            </a:r>
            <a:endParaRPr lang="es-ES" sz="6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36" r="76531" b="9984"/>
          <a:stretch/>
        </p:blipFill>
        <p:spPr bwMode="auto">
          <a:xfrm>
            <a:off x="60896" y="5517231"/>
            <a:ext cx="812745" cy="113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7" t="7836" b="9984"/>
          <a:stretch/>
        </p:blipFill>
        <p:spPr bwMode="auto">
          <a:xfrm>
            <a:off x="873641" y="5301208"/>
            <a:ext cx="2501230" cy="107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QRCo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182144"/>
            <a:ext cx="360040" cy="3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73641" y="6252764"/>
            <a:ext cx="242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esbladamedical.com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GestPath_E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GestPath_EMS</Template>
  <TotalTime>30541</TotalTime>
  <Words>332</Words>
  <Application>Microsoft Office PowerPoint</Application>
  <PresentationFormat>Presentación en pantalla (4:3)</PresentationFormat>
  <Paragraphs>94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GestPath_EMS</vt:lpstr>
      <vt:lpstr>Presentación de PowerPoint</vt:lpstr>
      <vt:lpstr>¿QUÉ ES GESTPATH?</vt:lpstr>
      <vt:lpstr> MÓDULO DE GESTIÓN DEL WORKFLOW</vt:lpstr>
      <vt:lpstr>Presentación de PowerPoint</vt:lpstr>
      <vt:lpstr>PATH-CLOUD.COM</vt:lpstr>
      <vt:lpstr>Vídeo demostrativo GestPath</vt:lpstr>
      <vt:lpstr>Presentación de PowerPoint</vt:lpstr>
    </vt:vector>
  </TitlesOfParts>
  <Company>esblada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GestPath</dc:title>
  <dc:creator>Ricardo Torres</dc:creator>
  <cp:lastModifiedBy>Marcial García Rojo</cp:lastModifiedBy>
  <cp:revision>2105</cp:revision>
  <dcterms:created xsi:type="dcterms:W3CDTF">2008-05-02T07:25:15Z</dcterms:created>
  <dcterms:modified xsi:type="dcterms:W3CDTF">2012-12-01T11:52:39Z</dcterms:modified>
</cp:coreProperties>
</file>